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4"/>
  </p:notesMasterIdLst>
  <p:sldIdLst>
    <p:sldId id="260" r:id="rId2"/>
    <p:sldId id="257" r:id="rId3"/>
    <p:sldId id="258" r:id="rId4"/>
    <p:sldId id="262" r:id="rId5"/>
    <p:sldId id="264" r:id="rId6"/>
    <p:sldId id="266" r:id="rId7"/>
    <p:sldId id="263" r:id="rId8"/>
    <p:sldId id="271" r:id="rId9"/>
    <p:sldId id="268" r:id="rId10"/>
    <p:sldId id="267" r:id="rId11"/>
    <p:sldId id="269" r:id="rId12"/>
    <p:sldId id="270" r:id="rId13"/>
    <p:sldId id="272" r:id="rId14"/>
    <p:sldId id="273" r:id="rId15"/>
    <p:sldId id="274" r:id="rId16"/>
    <p:sldId id="291" r:id="rId17"/>
    <p:sldId id="275" r:id="rId18"/>
    <p:sldId id="276" r:id="rId19"/>
    <p:sldId id="277" r:id="rId20"/>
    <p:sldId id="278" r:id="rId21"/>
    <p:sldId id="279" r:id="rId22"/>
    <p:sldId id="280" r:id="rId23"/>
    <p:sldId id="286" r:id="rId24"/>
    <p:sldId id="283" r:id="rId25"/>
    <p:sldId id="289" r:id="rId26"/>
    <p:sldId id="284" r:id="rId27"/>
    <p:sldId id="285" r:id="rId28"/>
    <p:sldId id="301" r:id="rId29"/>
    <p:sldId id="287" r:id="rId30"/>
    <p:sldId id="288" r:id="rId31"/>
    <p:sldId id="290" r:id="rId32"/>
    <p:sldId id="282" r:id="rId33"/>
    <p:sldId id="261" r:id="rId34"/>
    <p:sldId id="294" r:id="rId35"/>
    <p:sldId id="295" r:id="rId36"/>
    <p:sldId id="296" r:id="rId37"/>
    <p:sldId id="298" r:id="rId38"/>
    <p:sldId id="297" r:id="rId39"/>
    <p:sldId id="300" r:id="rId40"/>
    <p:sldId id="299" r:id="rId41"/>
    <p:sldId id="259" r:id="rId42"/>
    <p:sldId id="265" r:id="rId43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1E5F7"/>
    <a:srgbClr val="F6E1E1"/>
    <a:srgbClr val="FFFFFF"/>
    <a:srgbClr val="FFF8F2"/>
    <a:srgbClr val="070710"/>
    <a:srgbClr val="9CA3AF"/>
    <a:srgbClr val="0095EF"/>
    <a:srgbClr val="1F2937"/>
    <a:srgbClr val="E5E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C05ED0-91EB-604E-B50D-CA0F39182291}" v="9349" dt="2026-06-27T15:40:31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79"/>
    <p:restoredTop sz="94702"/>
  </p:normalViewPr>
  <p:slideViewPr>
    <p:cSldViewPr snapToGrid="0">
      <p:cViewPr>
        <p:scale>
          <a:sx n="80" d="100"/>
          <a:sy n="80" d="100"/>
        </p:scale>
        <p:origin x="-576" y="8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84309-978B-1743-96F4-188A1F71A683}" type="datetimeFigureOut">
              <a:rPr lang="en-NL" smtClean="0"/>
              <a:t>09/30/2026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C1C2E-2769-C647-8794-31DE28EC24B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48999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1C2E-2769-C647-8794-31DE28EC24B2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3351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1C2E-2769-C647-8794-31DE28EC24B2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4340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1C2E-2769-C647-8794-31DE28EC24B2}" type="slidenum">
              <a:rPr lang="en-NL" smtClean="0"/>
              <a:t>32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56911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1C2E-2769-C647-8794-31DE28EC24B2}" type="slidenum">
              <a:rPr lang="en-NL" smtClean="0"/>
              <a:t>40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81024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3C1C2E-2769-C647-8794-31DE28EC24B2}" type="slidenum">
              <a:rPr lang="en-NL" smtClean="0"/>
              <a:t>41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6557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8F2">
            <a:alpha val="2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E6B04-209D-1FE4-6657-8A83C57DC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606" y="3633651"/>
            <a:ext cx="5705475" cy="587167"/>
          </a:xfrm>
        </p:spPr>
        <p:txBody>
          <a:bodyPr anchor="b">
            <a:normAutofit/>
          </a:bodyPr>
          <a:lstStyle>
            <a:lvl1pPr algn="l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EC856-BAAA-D0CB-B41D-BEAAC200F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606" y="4462742"/>
            <a:ext cx="5705475" cy="96488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39D578-812D-B6C8-8AE2-D5AB24CAB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606" y="724384"/>
            <a:ext cx="829539" cy="829539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64C5262-8CB9-181C-FFC4-159BE5F272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6614" y="6231907"/>
            <a:ext cx="4102136" cy="41196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 sz="2000" dirty="0"/>
              <a:t>Name </a:t>
            </a:r>
            <a:r>
              <a:rPr lang="en-NL" sz="2000" b="0" i="0" kern="1200">
                <a:solidFill>
                  <a:schemeClr val="bg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• Date</a:t>
            </a:r>
            <a:endParaRPr lang="en-NL" sz="2000" dirty="0"/>
          </a:p>
        </p:txBody>
      </p:sp>
    </p:spTree>
    <p:extLst>
      <p:ext uri="{BB962C8B-B14F-4D97-AF65-F5344CB8AC3E}">
        <p14:creationId xmlns:p14="http://schemas.microsoft.com/office/powerpoint/2010/main" val="40714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1E166-A683-00B2-7767-33A9DEC3A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284E7F-87D6-F266-24B6-EDA4B6519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B9882-A5DF-45B2-6153-E600230EB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‹#›</a:t>
            </a:fld>
            <a:endParaRPr lang="en-NL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5A5169C-D9D3-473A-FF6F-FA78ABE84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67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 flip="none" rotWithShape="1">
          <a:gsLst>
            <a:gs pos="0">
              <a:srgbClr val="070710"/>
            </a:gs>
            <a:gs pos="98000">
              <a:schemeClr val="accent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840D3-DD20-5D6B-CA18-836DCEDCF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83953-E27D-C01B-27E5-54A062BD6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3B904-BFD7-5699-6F82-F9E5C037D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DD16A-C95B-B9E9-2929-F895168FC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E8E1A5-B79F-4140-A00C-62F074C5F690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65043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D8A98-BAE9-EB3C-2D10-020619A6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88B3F-26B2-DD36-895F-1BE18055D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5391F-6E95-B065-C610-BDD2AC11B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7B7A8-0FBF-204B-FE0A-F6C6F2DD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50B74-9EF4-6AAE-A83E-0A6DA8E0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999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9ABD-BD36-5185-457E-FDD0ADB8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FF6D9-B339-EBC7-5648-BDBE03618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C9C7C-2AEB-647E-4185-4DC54F965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95005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F148-B60B-CF8F-3FC0-D11A5E931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noFill/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15C2-8423-2F13-5152-03790BF58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97B31-C95D-40B8-33B1-F57EA3A3A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5878"/>
            <a:ext cx="3932237" cy="35631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9E713-0E86-1504-F18B-A9E7A400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B7AEFA-3EAB-F446-B0AD-CD707EB55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5047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6AAEF5-0523-7B77-5EDC-B66AA5EF6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54AAF-54EC-9A32-D623-E9BBFA23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D476B-D899-4C22-A3CB-843691B2C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‹#›</a:t>
            </a:fld>
            <a:endParaRPr lang="en-NL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4C5CE1-87BB-1F6F-5F97-43699A51A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090ECE-472E-E3D7-B79E-F69B5BCBF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5878"/>
            <a:ext cx="3932237" cy="35631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945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5258-2BE3-F519-AF0E-FC4B87B6B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Conclusions</a:t>
            </a:r>
            <a:endParaRPr lang="en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66B29E-4592-9F0F-5C1F-A29516CCFD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56802" y="2752795"/>
            <a:ext cx="2496998" cy="2496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A3A0E1-62FD-CD57-CFAD-80FB4BB39747}"/>
              </a:ext>
            </a:extLst>
          </p:cNvPr>
          <p:cNvSpPr txBox="1"/>
          <p:nvPr userDrawn="1"/>
        </p:nvSpPr>
        <p:spPr>
          <a:xfrm>
            <a:off x="9095249" y="5530632"/>
            <a:ext cx="2020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L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https://unlayer.ai</a:t>
            </a:r>
          </a:p>
          <a:p>
            <a:pPr algn="ctr"/>
            <a:r>
              <a:rPr lang="en-NL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hi@unlayer.ai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B5C32D-B774-25DE-21CC-B5E786F49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99331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F8F289AF-5701-D408-5E2E-7B42F6C42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209018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Unlayer AI - confidential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2994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2">
            <a:alpha val="2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A548E-7C8F-885D-43FF-2899A9D59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2325"/>
            <a:ext cx="10515600" cy="842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8379D-3339-40B3-93C2-2F85C47D9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FCB6-C697-410C-C08A-D1BD85571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49"/>
            <a:ext cx="209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r>
              <a:rPr lang="en-GB"/>
              <a:t>Unlayer AI - confidential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A9C46-3B29-FEF7-BF58-F2A36E4AA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fld id="{DFE8E1A5-B79F-4140-A00C-62F074C5F690}" type="slidenum">
              <a:rPr lang="en-NL" smtClean="0"/>
              <a:pPr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3428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60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lata" pitchFamily="2" charset="77"/>
          <a:ea typeface="+mj-ea"/>
          <a:cs typeface="Alata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github.com/cpml-au/Flex" TargetMode="Externa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enerated image: Surprised by a popping banana!">
            <a:extLst>
              <a:ext uri="{FF2B5EF4-FFF2-40B4-BE49-F238E27FC236}">
                <a16:creationId xmlns:a16="http://schemas.microsoft.com/office/drawing/2014/main" id="{F37419D0-38EC-25D5-46E9-794031207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9"/>
          <a:stretch>
            <a:fillRect/>
          </a:stretch>
        </p:blipFill>
        <p:spPr bwMode="auto">
          <a:xfrm>
            <a:off x="0" y="991"/>
            <a:ext cx="12192000" cy="685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C1FCFB-85DF-30D2-F6C5-8E68960FA5B3}"/>
              </a:ext>
            </a:extLst>
          </p:cNvPr>
          <p:cNvSpPr/>
          <p:nvPr/>
        </p:nvSpPr>
        <p:spPr>
          <a:xfrm>
            <a:off x="398766" y="253843"/>
            <a:ext cx="6048333" cy="140317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62119-165A-93C1-629D-E5E47DC84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515" y="253843"/>
            <a:ext cx="5705475" cy="587167"/>
          </a:xfrm>
        </p:spPr>
        <p:txBody>
          <a:bodyPr/>
          <a:lstStyle/>
          <a:p>
            <a:r>
              <a:rPr lang="en-US" dirty="0"/>
              <a:t>Evolution of Mutation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AA01F-327C-D4E1-62D1-925976C69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14" y="841010"/>
            <a:ext cx="5851562" cy="411961"/>
          </a:xfrm>
        </p:spPr>
        <p:txBody>
          <a:bodyPr>
            <a:normAutofit/>
          </a:bodyPr>
          <a:lstStyle/>
          <a:p>
            <a:r>
              <a:rPr lang="en-US" sz="2000" dirty="0"/>
              <a:t>from tree twiddling to LLM agents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C08D7-C1B4-375B-2E4B-017E6188A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514" y="1295123"/>
            <a:ext cx="6048334" cy="41196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Marco Virgolin (</a:t>
            </a:r>
            <a:r>
              <a:rPr lang="en-US" dirty="0" err="1"/>
              <a:t>Unlayer</a:t>
            </a:r>
            <a:r>
              <a:rPr lang="en-US" dirty="0"/>
              <a:t> AI) – 22 June 2026 – </a:t>
            </a:r>
            <a:r>
              <a:rPr lang="en-US" dirty="0" err="1"/>
              <a:t>SymReg</a:t>
            </a:r>
            <a:r>
              <a:rPr lang="en-US" dirty="0"/>
              <a:t> WS 2026</a:t>
            </a:r>
          </a:p>
        </p:txBody>
      </p:sp>
      <p:pic>
        <p:nvPicPr>
          <p:cNvPr id="6" name="Picture 5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170BDD07-2BBC-47CC-8436-72A5308E4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1487" y="253843"/>
            <a:ext cx="1158044" cy="140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0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512B79-F7A6-DF4C-F5D2-6BAFF9D29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stage</a:t>
            </a:r>
            <a:r>
              <a:rPr lang="en-US" dirty="0"/>
              <a:t>: symbolic regression &amp; iterative algorithms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player</a:t>
            </a:r>
            <a:r>
              <a:rPr lang="en-US" dirty="0"/>
              <a:t>: what is meant by “mutation” here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6"/>
                </a:solidFill>
              </a:rPr>
              <a:t>match</a:t>
            </a:r>
            <a:r>
              <a:rPr lang="en-US" dirty="0"/>
              <a:t>: the “evolution” of mutation over 30+ years</a:t>
            </a:r>
          </a:p>
          <a:p>
            <a:pPr lvl="1"/>
            <a:r>
              <a:rPr lang="en-US" dirty="0"/>
              <a:t>Structural: bit flips, subtree swaps, probabilistic models, linkage models</a:t>
            </a:r>
          </a:p>
          <a:p>
            <a:pPr lvl="1"/>
            <a:r>
              <a:rPr lang="en-US" dirty="0"/>
              <a:t>Semantic: geometric semantic, semantic backpropagation </a:t>
            </a:r>
          </a:p>
          <a:p>
            <a:pPr lvl="1"/>
            <a:r>
              <a:rPr lang="en-US" dirty="0"/>
              <a:t>Neural: deep reinforcement learning, pre-trained transformers, hybrids</a:t>
            </a:r>
          </a:p>
          <a:p>
            <a:pPr lvl="1"/>
            <a:r>
              <a:rPr lang="en-US" dirty="0"/>
              <a:t>LLM/Agentic: optimization by prompting, </a:t>
            </a:r>
            <a:r>
              <a:rPr lang="en-US" dirty="0" err="1"/>
              <a:t>AlphaEvolve</a:t>
            </a:r>
            <a:r>
              <a:rPr lang="en-US" dirty="0"/>
              <a:t>, </a:t>
            </a:r>
            <a:r>
              <a:rPr lang="en-US" dirty="0" err="1"/>
              <a:t>automodel</a:t>
            </a:r>
            <a:br>
              <a:rPr lang="en-US" dirty="0"/>
            </a:br>
            <a:endParaRPr lang="en-US" dirty="0"/>
          </a:p>
          <a:p>
            <a:r>
              <a:rPr lang="en-US" dirty="0"/>
              <a:t>An application of LLM/Agentic on friction modeling (paper)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5C807-9D99-8B05-6829-2E3EFA7A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2</a:t>
            </a:fld>
            <a:endParaRPr lang="en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4E6C3D4-60BD-9D24-49D2-262E8B378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29458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D243-EF10-D05A-5B57-C3ACA4C2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stage </a:t>
            </a:r>
            <a:r>
              <a:rPr lang="en-US" dirty="0">
                <a:solidFill>
                  <a:schemeClr val="tx2"/>
                </a:solidFill>
              </a:rPr>
              <a:t>– symbolic regression</a:t>
            </a:r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C6FCE2-B11B-6B64-80E3-1F11A8DA020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4"/>
                <a:ext cx="5906952" cy="459755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Goal: 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sub>
                      </m:sSub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</m:nary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NL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br>
                  <a:rPr lang="nl-NL" dirty="0"/>
                </a:br>
                <a:br>
                  <a:rPr lang="nl-NL" dirty="0"/>
                </a:br>
                <a:r>
                  <a:rPr lang="nl-NL" sz="2400" dirty="0" err="1"/>
                  <a:t>where</a:t>
                </a:r>
                <a:r>
                  <a:rPr lang="nl-NL" sz="2400" dirty="0"/>
                  <a:t>:</a:t>
                </a:r>
                <a:br>
                  <a:rPr lang="nl-NL" dirty="0"/>
                </a:br>
                <a:endParaRPr lang="nl-NL" dirty="0"/>
              </a:p>
              <a:p>
                <a:pPr lvl="1"/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d>
                      <m:d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bSup>
                      <m:sSubSup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=1,…,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  <m:sup/>
                    </m:sSubSup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lang="nl-NL" dirty="0"/>
                  <a:t> is a </a:t>
                </a:r>
                <a:r>
                  <a:rPr lang="nl-NL" i="1" dirty="0"/>
                  <a:t>dataset</a:t>
                </a:r>
                <a:r>
                  <a:rPr lang="nl-NL" dirty="0"/>
                  <a:t> of features </a:t>
                </a:r>
                <a:br>
                  <a:rPr lang="nl-NL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nl-NL" dirty="0"/>
                  <a:t> </a:t>
                </a:r>
                <a:r>
                  <a:rPr lang="nl-NL" dirty="0" err="1"/>
                  <a:t>and</a:t>
                </a:r>
                <a:r>
                  <a:rPr lang="nl-NL" dirty="0"/>
                  <a:t>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nl-NL" dirty="0"/>
              </a:p>
              <a:p>
                <a:pPr lvl="1"/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dirty="0"/>
                  <a:t> is a loss function, e.g. squared error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search space </a:t>
                </a:r>
                <a:r>
                  <a:rPr lang="en-US" dirty="0"/>
                  <a:t>defined by composition of </a:t>
                </a:r>
                <a:r>
                  <a:rPr lang="en-US" i="1" dirty="0"/>
                  <a:t>primitives</a:t>
                </a:r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{ +, −, …, </m:t>
                    </m:r>
                    <m:sSup>
                      <m:sSup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l-NL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l-NL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l-N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l-NL" i="1">
                        <a:latin typeface="Cambria Math" panose="02040503050406030204" pitchFamily="18" charset="0"/>
                      </a:rPr>
                      <m:t>,…}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nl-NL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dirty="0"/>
                  <a:t> is a set of parameters in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nl-NL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C6FCE2-B11B-6B64-80E3-1F11A8DA02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4"/>
                <a:ext cx="5906952" cy="4597559"/>
              </a:xfrm>
              <a:blipFill>
                <a:blip r:embed="rId2"/>
                <a:stretch>
                  <a:fillRect l="-1717" t="-22865" r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B54D7-7BE3-F484-42EF-21930120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3</a:t>
            </a:fld>
            <a:endParaRPr lang="en-NL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9E88F8C-BB05-FDFE-7A69-FF4E22D9816F}"/>
              </a:ext>
            </a:extLst>
          </p:cNvPr>
          <p:cNvGrpSpPr/>
          <p:nvPr/>
        </p:nvGrpSpPr>
        <p:grpSpPr>
          <a:xfrm>
            <a:off x="6745151" y="1424874"/>
            <a:ext cx="4761053" cy="4998310"/>
            <a:chOff x="6745151" y="1424874"/>
            <a:chExt cx="4761053" cy="4998310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093642EE-AA28-513A-C7B9-867F5ED685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239"/>
            <a:stretch>
              <a:fillRect/>
            </a:stretch>
          </p:blipFill>
          <p:spPr bwMode="auto">
            <a:xfrm>
              <a:off x="6745151" y="1424874"/>
              <a:ext cx="4761053" cy="4753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3E8E46-FF4E-0AB1-6251-AA42BD1E549D}"/>
                </a:ext>
              </a:extLst>
            </p:cNvPr>
            <p:cNvSpPr txBox="1"/>
            <p:nvPr/>
          </p:nvSpPr>
          <p:spPr>
            <a:xfrm>
              <a:off x="9025919" y="6176963"/>
              <a:ext cx="23278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Pic. from [1] – Permission by author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15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0A590-E62D-8021-58D7-2422E7E12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91BD-D691-84B5-7D1B-F110BFE6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stage </a:t>
            </a:r>
            <a:r>
              <a:rPr lang="en-US" dirty="0">
                <a:solidFill>
                  <a:schemeClr val="tx2"/>
                </a:solidFill>
              </a:rPr>
              <a:t>– iterative, heuristic algorithms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6F5A85-3367-89E3-DBC0-90467A6A544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We consider iterative search algorithms (heuristics)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/>
                  <a:t>These need to:</a:t>
                </a:r>
              </a:p>
              <a:p>
                <a:pPr lvl="1"/>
                <a:r>
                  <a:rPr lang="en-US" dirty="0"/>
                  <a:t>Create candidate solutions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Modify them: </a:t>
                </a:r>
                <a14:m>
                  <m:oMath xmlns:m="http://schemas.openxmlformats.org/officeDocument/2006/math">
                    <m:r>
                      <a:rPr lang="nl-NL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⋅)→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Evaluate them (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l-NL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l-NL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Retain progress (e.g. </a:t>
                </a:r>
                <a:r>
                  <a:rPr lang="en-US" i="1" dirty="0"/>
                  <a:t>selection </a:t>
                </a:r>
                <a:r>
                  <a:rPr lang="en-US" dirty="0"/>
                  <a:t>in GAs)</a:t>
                </a:r>
                <a:br>
                  <a:rPr lang="en-US" sz="1600" dirty="0"/>
                </a:br>
                <a:endParaRPr lang="en-US" sz="1600" dirty="0"/>
              </a:p>
              <a:p>
                <a:r>
                  <a:rPr lang="en-US" sz="2400" dirty="0"/>
                  <a:t>Not considered: </a:t>
                </a:r>
                <a:br>
                  <a:rPr lang="en-US" sz="2400" dirty="0"/>
                </a:br>
                <a:r>
                  <a:rPr lang="en-US" sz="2400" dirty="0"/>
                  <a:t>exhaustive enumeration and random sampling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6F5A85-3367-89E3-DBC0-90467A6A54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711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E8573-B237-E4D0-4088-62F03FAE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4</a:t>
            </a:fld>
            <a:endParaRPr lang="en-NL"/>
          </a:p>
        </p:txBody>
      </p:sp>
      <p:pic>
        <p:nvPicPr>
          <p:cNvPr id="9" name="Content Placeholder 8" descr="A diagram of a family&#10;&#10;AI-generated content may be incorrect.">
            <a:extLst>
              <a:ext uri="{FF2B5EF4-FFF2-40B4-BE49-F238E27FC236}">
                <a16:creationId xmlns:a16="http://schemas.microsoft.com/office/drawing/2014/main" id="{9A3EA6AA-FCE3-5C19-E35A-FDA5B85543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46447" y="1322113"/>
            <a:ext cx="5181600" cy="1548996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0488B0-96A4-241B-FDA6-01D626AD10E0}"/>
              </a:ext>
            </a:extLst>
          </p:cNvPr>
          <p:cNvSpPr txBox="1"/>
          <p:nvPr/>
        </p:nvSpPr>
        <p:spPr>
          <a:xfrm>
            <a:off x="7999170" y="1502139"/>
            <a:ext cx="938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Pic. from [2]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1C833E-11D4-B4A0-69F0-F498201E1E05}"/>
              </a:ext>
            </a:extLst>
          </p:cNvPr>
          <p:cNvGrpSpPr/>
          <p:nvPr/>
        </p:nvGrpSpPr>
        <p:grpSpPr>
          <a:xfrm>
            <a:off x="6596753" y="2871109"/>
            <a:ext cx="4528306" cy="3588001"/>
            <a:chOff x="6596753" y="2871109"/>
            <a:chExt cx="4528306" cy="3588001"/>
          </a:xfrm>
        </p:grpSpPr>
        <p:pic>
          <p:nvPicPr>
            <p:cNvPr id="10" name="Picture 2" descr="animation of genepro finding a symbolic regression solution">
              <a:extLst>
                <a:ext uri="{FF2B5EF4-FFF2-40B4-BE49-F238E27FC236}">
                  <a16:creationId xmlns:a16="http://schemas.microsoft.com/office/drawing/2014/main" id="{4E0BBDC3-EE8F-D12D-3A3A-3B2B6A9053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6753" y="2871109"/>
              <a:ext cx="4528306" cy="358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438B8C-5888-0C4D-E733-EC9AB931D6F7}"/>
                </a:ext>
              </a:extLst>
            </p:cNvPr>
            <p:cNvSpPr txBox="1"/>
            <p:nvPr/>
          </p:nvSpPr>
          <p:spPr>
            <a:xfrm>
              <a:off x="9677400" y="5847764"/>
              <a:ext cx="12827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GIF from [3] - MIT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20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911D6-3900-AE13-E875-3393D2314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2CAA-8040-BDFC-09E0-C4F17466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player</a:t>
            </a:r>
            <a:r>
              <a:rPr lang="en-US" dirty="0">
                <a:solidFill>
                  <a:schemeClr val="tx2"/>
                </a:solidFill>
              </a:rPr>
              <a:t> – “mutation”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8AF433-E30F-5F12-27EB-AFD9EE6DFC3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We generally mean a </a:t>
                </a:r>
                <a:r>
                  <a:rPr lang="en-US" sz="2400" i="1" dirty="0"/>
                  <a:t>variation</a:t>
                </a:r>
                <a:r>
                  <a:rPr lang="en-US" sz="2400" dirty="0"/>
                  <a:t> operator</a:t>
                </a:r>
              </a:p>
              <a:p>
                <a:pPr marL="0" indent="0">
                  <a:buNone/>
                </a:pPr>
                <a:endParaRPr lang="en-US" sz="2400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nl-NL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⋅ →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</m:oMath>
                  </m:oMathPara>
                </a14:m>
                <a:br>
                  <a:rPr lang="nl-NL" sz="2400" dirty="0"/>
                </a:br>
                <a:br>
                  <a:rPr lang="nl-NL" sz="2400" dirty="0"/>
                </a:br>
                <a:r>
                  <a:rPr lang="nl-NL" sz="2400" dirty="0"/>
                  <a:t>i.e.</a:t>
                </a:r>
                <a:br>
                  <a:rPr lang="nl-NL" sz="2400" i="1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br>
                  <a:rPr lang="nl-NL" sz="2400" i="1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nl-NL" sz="24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nl-NL" sz="2400" i="1" dirty="0"/>
                  <a:t> takes </a:t>
                </a:r>
                <a:r>
                  <a:rPr lang="nl-NL" sz="2400" i="1" dirty="0" err="1"/>
                  <a:t>some</a:t>
                </a:r>
                <a:r>
                  <a:rPr lang="nl-NL" sz="2400" i="1" dirty="0"/>
                  <a:t> </a:t>
                </a:r>
                <a:r>
                  <a:rPr lang="nl-NL" sz="2400" i="1" dirty="0" err="1"/>
                  <a:t>candidate</a:t>
                </a:r>
                <a:r>
                  <a:rPr lang="nl-NL" sz="2400" i="1" dirty="0"/>
                  <a:t> </a:t>
                </a:r>
                <a:r>
                  <a:rPr lang="nl-NL" sz="2400" i="1" dirty="0" err="1"/>
                  <a:t>solutions</a:t>
                </a:r>
                <a:r>
                  <a:rPr lang="nl-NL" sz="2400" i="1" dirty="0"/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nl-NL" sz="2400" i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nl-NL" sz="2400" i="1" dirty="0"/>
                  <a:t> </a:t>
                </a:r>
                <a:r>
                  <a:rPr lang="nl-NL" sz="2400" i="1" dirty="0" err="1"/>
                  <a:t>and</a:t>
                </a:r>
                <a:r>
                  <a:rPr lang="nl-NL" sz="2400" i="1" dirty="0"/>
                  <a:t> </a:t>
                </a:r>
                <a:r>
                  <a:rPr lang="nl-NL" sz="2400" i="1" dirty="0" err="1"/>
                  <a:t>something</a:t>
                </a:r>
                <a:r>
                  <a:rPr lang="nl-NL" sz="2400" i="1" dirty="0"/>
                  <a:t> </a:t>
                </a:r>
                <a:r>
                  <a:rPr lang="nl-NL" sz="2400" i="1" dirty="0" err="1"/>
                  <a:t>else</a:t>
                </a:r>
                <a:r>
                  <a:rPr lang="nl-NL" sz="2400" i="1" dirty="0"/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sz="2400" i="1" dirty="0"/>
                  <a:t> (could be nothing) to generate a new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nl-NL" sz="2400" i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nl-NL" sz="2400" i="1" dirty="0"/>
                  <a:t> </a:t>
                </a:r>
                <a:br>
                  <a:rPr lang="nl-NL" sz="2400" i="1" dirty="0"/>
                </a:br>
                <a:br>
                  <a:rPr lang="nl-NL" sz="2400" i="1" dirty="0"/>
                </a:br>
                <a:endParaRPr lang="nl-NL" sz="2400" i="1" dirty="0"/>
              </a:p>
              <a:p>
                <a:pPr marL="0" indent="0">
                  <a:buNone/>
                </a:pPr>
                <a:r>
                  <a:rPr lang="nl-NL" sz="2400" dirty="0"/>
                  <a:t>For </a:t>
                </a:r>
                <a:r>
                  <a:rPr lang="nl-NL" sz="2400" dirty="0" err="1"/>
                  <a:t>example</a:t>
                </a:r>
                <a:r>
                  <a:rPr lang="nl-NL" sz="2400" dirty="0"/>
                  <a:t>:</a:t>
                </a:r>
                <a:endParaRPr lang="nl-NL" sz="2400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nl-NL" sz="2400" dirty="0" err="1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Subree</a:t>
                </a:r>
                <a:r>
                  <a:rPr lang="nl-NL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/node </a:t>
                </a:r>
                <a:r>
                  <a:rPr lang="nl-NL" sz="2400" dirty="0" err="1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mutation</a:t>
                </a:r>
                <a:r>
                  <a:rPr lang="nl-NL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do </a:t>
                </a:r>
                <a14:m>
                  <m:oMath xmlns:m="http://schemas.openxmlformats.org/officeDocument/2006/math">
                    <m:r>
                      <a:rPr lang="nl-NL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sz="24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→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endParaRPr lang="nl-NL" sz="2400" dirty="0"/>
              </a:p>
              <a:p>
                <a:r>
                  <a:rPr lang="nl-NL" sz="2400" dirty="0" err="1"/>
                  <a:t>Subtree</a:t>
                </a:r>
                <a:r>
                  <a:rPr lang="nl-NL" sz="2400" dirty="0"/>
                  <a:t> </a:t>
                </a:r>
                <a:r>
                  <a:rPr lang="nl-NL" sz="2400" dirty="0" err="1"/>
                  <a:t>crossover</a:t>
                </a:r>
                <a:r>
                  <a:rPr lang="nl-NL" sz="2400" dirty="0"/>
                  <a:t> does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sz="24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sSup>
                      <m:sSup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endParaRPr lang="nl-NL" sz="2400" dirty="0"/>
              </a:p>
              <a:p>
                <a:r>
                  <a:rPr lang="nl-NL" sz="2400" dirty="0"/>
                  <a:t>The </a:t>
                </a:r>
                <a:r>
                  <a:rPr lang="nl-NL" sz="2400" dirty="0" err="1"/>
                  <a:t>transformer</a:t>
                </a:r>
                <a:r>
                  <a:rPr lang="nl-NL" sz="2400" dirty="0"/>
                  <a:t> in [4] does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sz="24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r>
                      <a:rPr lang="nl-NL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8AF433-E30F-5F12-27EB-AFD9EE6DFC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978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75EFA-FE85-E2AF-DB7E-04149A16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5</a:t>
            </a:fld>
            <a:endParaRPr lang="en-NL"/>
          </a:p>
        </p:txBody>
      </p:sp>
      <p:pic>
        <p:nvPicPr>
          <p:cNvPr id="8" name="Content Placeholder 7" descr="A diagram of a tree&#10;&#10;AI-generated content may be incorrect.">
            <a:extLst>
              <a:ext uri="{FF2B5EF4-FFF2-40B4-BE49-F238E27FC236}">
                <a16:creationId xmlns:a16="http://schemas.microsoft.com/office/drawing/2014/main" id="{127F133F-CD53-C82F-876D-D4743E0961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89241"/>
            <a:ext cx="5181600" cy="3224106"/>
          </a:xfrm>
        </p:spPr>
      </p:pic>
    </p:spTree>
    <p:extLst>
      <p:ext uri="{BB962C8B-B14F-4D97-AF65-F5344CB8AC3E}">
        <p14:creationId xmlns:p14="http://schemas.microsoft.com/office/powerpoint/2010/main" val="26310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pic Handshake | Know Your Meme">
            <a:extLst>
              <a:ext uri="{FF2B5EF4-FFF2-40B4-BE49-F238E27FC236}">
                <a16:creationId xmlns:a16="http://schemas.microsoft.com/office/drawing/2014/main" id="{66B99D6E-E9A2-DA6B-F829-61865CA4E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2" y="0"/>
            <a:ext cx="12198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106669-3D3E-022F-D9EF-42C6D488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Quick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CDDD-9359-B9BF-7309-0882A367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 rot="1870202">
            <a:off x="87960" y="4876899"/>
            <a:ext cx="5181600" cy="54281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Mutation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7F656C-F966-6362-4D29-22CB7D2ED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 rot="19953340">
            <a:off x="6024713" y="4312163"/>
            <a:ext cx="5181600" cy="625247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Solution representation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7F750-205F-45B7-3345-8E252F3F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>
                <a:solidFill>
                  <a:schemeClr val="bg1"/>
                </a:solidFill>
              </a:rPr>
              <a:t>6</a:t>
            </a:fld>
            <a:endParaRPr lang="en-NL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6D97B8-38EA-F961-647D-77FBABEDAAEF}"/>
              </a:ext>
            </a:extLst>
          </p:cNvPr>
          <p:cNvSpPr/>
          <p:nvPr/>
        </p:nvSpPr>
        <p:spPr>
          <a:xfrm>
            <a:off x="2105368" y="2158318"/>
            <a:ext cx="8133664" cy="39662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Inter" panose="02000503000000020004" pitchFamily="2" charset="0"/>
                <a:ea typeface="Inter" panose="02000503000000020004" pitchFamily="2" charset="0"/>
              </a:rPr>
              <a:t>Here:</a:t>
            </a:r>
            <a:br>
              <a:rPr lang="en-US" sz="2800" dirty="0">
                <a:latin typeface="Inter" panose="02000503000000020004" pitchFamily="2" charset="0"/>
                <a:ea typeface="Inter" panose="02000503000000020004" pitchFamily="2" charset="0"/>
              </a:rPr>
            </a:br>
            <a:endParaRPr lang="en-US" sz="2800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Inter" panose="02000503000000020004" pitchFamily="2" charset="0"/>
                <a:ea typeface="Inter" panose="02000503000000020004" pitchFamily="2" charset="0"/>
              </a:rPr>
              <a:t>Tree encoding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Inter" panose="02000503000000020004" pitchFamily="2" charset="0"/>
                <a:ea typeface="Inter" panose="02000503000000020004" pitchFamily="2" charset="0"/>
              </a:rPr>
              <a:t>Linear/Token encoding (tree parse)</a:t>
            </a:r>
            <a:br>
              <a:rPr lang="en-US" sz="2800" dirty="0">
                <a:latin typeface="Inter" panose="02000503000000020004" pitchFamily="2" charset="0"/>
                <a:ea typeface="Inter" panose="02000503000000020004" pitchFamily="2" charset="0"/>
              </a:rPr>
            </a:br>
            <a:endParaRPr lang="en-US" sz="28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15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85FE8-6B14-4634-8A48-07E94191D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96405-5A5F-6686-0729-11C9F6EF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6"/>
                </a:solidFill>
              </a:rPr>
              <a:t>match </a:t>
            </a:r>
            <a:r>
              <a:rPr lang="en-US" dirty="0">
                <a:solidFill>
                  <a:schemeClr val="tx2"/>
                </a:solidFill>
              </a:rPr>
              <a:t>– t</a:t>
            </a:r>
            <a:r>
              <a:rPr lang="en-US" dirty="0"/>
              <a:t>he “evolution” of mutation over 30+ years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91022-ED99-7D30-D406-A3001CA9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7</a:t>
            </a:fld>
            <a:endParaRPr lang="en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ight Arrow 6">
                <a:extLst>
                  <a:ext uri="{FF2B5EF4-FFF2-40B4-BE49-F238E27FC236}">
                    <a16:creationId xmlns:a16="http://schemas.microsoft.com/office/drawing/2014/main" id="{462DDB27-076E-CEB4-B0C6-485C2D53214B}"/>
                  </a:ext>
                </a:extLst>
              </p:cNvPr>
              <p:cNvSpPr/>
              <p:nvPr/>
            </p:nvSpPr>
            <p:spPr>
              <a:xfrm>
                <a:off x="1891392" y="3331029"/>
                <a:ext cx="8409215" cy="571500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Evolution of </a:t>
                </a:r>
                <a14:m>
                  <m:oMath xmlns:m="http://schemas.openxmlformats.org/officeDocument/2006/math">
                    <m:r>
                      <a:rPr lang="nl-NL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ight Arrow 6">
                <a:extLst>
                  <a:ext uri="{FF2B5EF4-FFF2-40B4-BE49-F238E27FC236}">
                    <a16:creationId xmlns:a16="http://schemas.microsoft.com/office/drawing/2014/main" id="{462DDB27-076E-CEB4-B0C6-485C2D5321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92" y="3331029"/>
                <a:ext cx="8409215" cy="571500"/>
              </a:xfrm>
              <a:prstGeom prst="rightArrow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DC1E744-C30A-E5BA-5E6B-E93F07424E20}"/>
              </a:ext>
            </a:extLst>
          </p:cNvPr>
          <p:cNvSpPr txBox="1"/>
          <p:nvPr/>
        </p:nvSpPr>
        <p:spPr>
          <a:xfrm>
            <a:off x="1551214" y="4131129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1990s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5E8A30-CEB3-7AC6-3AD7-03C0024973A5}"/>
              </a:ext>
            </a:extLst>
          </p:cNvPr>
          <p:cNvSpPr txBox="1"/>
          <p:nvPr/>
        </p:nvSpPr>
        <p:spPr>
          <a:xfrm>
            <a:off x="9757605" y="4131129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929F03-ABBD-C73B-EAEB-8BCEB59806EC}"/>
              </a:ext>
            </a:extLst>
          </p:cNvPr>
          <p:cNvSpPr txBox="1"/>
          <p:nvPr/>
        </p:nvSpPr>
        <p:spPr>
          <a:xfrm>
            <a:off x="1933196" y="2832305"/>
            <a:ext cx="2208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Structural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4AF197-3DCB-2AF5-EE1A-5EAF5112B364}"/>
              </a:ext>
            </a:extLst>
          </p:cNvPr>
          <p:cNvSpPr txBox="1"/>
          <p:nvPr/>
        </p:nvSpPr>
        <p:spPr>
          <a:xfrm>
            <a:off x="3699403" y="2437840"/>
            <a:ext cx="2208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Semantic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7AE8EE-9994-9390-8A95-EF734FE9E64E}"/>
              </a:ext>
            </a:extLst>
          </p:cNvPr>
          <p:cNvSpPr txBox="1"/>
          <p:nvPr/>
        </p:nvSpPr>
        <p:spPr>
          <a:xfrm>
            <a:off x="5907842" y="2837357"/>
            <a:ext cx="2208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Neural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0D5C5A-8873-2831-FA43-B25828A04943}"/>
              </a:ext>
            </a:extLst>
          </p:cNvPr>
          <p:cNvSpPr txBox="1"/>
          <p:nvPr/>
        </p:nvSpPr>
        <p:spPr>
          <a:xfrm>
            <a:off x="7888362" y="2462973"/>
            <a:ext cx="2208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LLM/Agentic</a:t>
            </a:r>
          </a:p>
        </p:txBody>
      </p:sp>
    </p:spTree>
    <p:extLst>
      <p:ext uri="{BB962C8B-B14F-4D97-AF65-F5344CB8AC3E}">
        <p14:creationId xmlns:p14="http://schemas.microsoft.com/office/powerpoint/2010/main" val="219693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06BD-EAEB-8817-C0F6-307B7C087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F17C8-5742-6471-502C-818C934D2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“tree twiddling” to probabilistic- and linkage-based (1990s – 2010s)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17F0C-3826-F113-EEFE-62AAAAD0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8369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5A04A-3182-7228-5C60-7DB25ABA7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4B5E-D607-10A4-ED71-D1007323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Structural: Tree “twiddling”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13CBF5-D8DB-BE5F-684A-4A01EF87D6B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/>
                  <a:t>Encoding of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tree</a:t>
                </a:r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i="1" dirty="0"/>
                  <a:t>heuristic</a:t>
                </a:r>
                <a:r>
                  <a:rPr lang="en-US" sz="2400" dirty="0"/>
                  <a:t> that alters compositions in</a:t>
                </a:r>
                <a:r>
                  <a:rPr lang="nl-NL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at random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/>
                  <a:t>Pick random node </a:t>
                </a:r>
                <a:r>
                  <a:rPr lang="en-US" sz="2400" dirty="0">
                    <a:solidFill>
                      <a:srgbClr val="FFC000"/>
                    </a:solidFill>
                  </a:rPr>
                  <a:t>N</a:t>
                </a:r>
                <a:r>
                  <a:rPr lang="en-US" sz="2400" dirty="0"/>
                  <a:t>, then: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Subtree mutation</a:t>
                </a:r>
                <a:br>
                  <a:rPr lang="en-US" sz="2400" dirty="0"/>
                </a:br>
                <a:r>
                  <a:rPr lang="en-US" sz="2200" dirty="0"/>
                  <a:t>Swap </a:t>
                </a:r>
                <a:r>
                  <a:rPr lang="en-US" sz="2200" u="sng" dirty="0">
                    <a:solidFill>
                      <a:srgbClr val="FFC000"/>
                    </a:solidFill>
                  </a:rPr>
                  <a:t>subtree rooted</a:t>
                </a:r>
                <a:r>
                  <a:rPr lang="en-US" sz="2200" dirty="0">
                    <a:solidFill>
                      <a:srgbClr val="FFC000"/>
                    </a:solidFill>
                  </a:rPr>
                  <a:t> in N</a:t>
                </a:r>
                <a:r>
                  <a:rPr lang="en-US" sz="2200" dirty="0"/>
                  <a:t> with </a:t>
                </a:r>
                <a:r>
                  <a:rPr lang="en-US" sz="2200" i="1" dirty="0">
                    <a:solidFill>
                      <a:schemeClr val="accent6"/>
                    </a:solidFill>
                  </a:rPr>
                  <a:t>new random subtree</a:t>
                </a:r>
                <a:endParaRPr lang="en-US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13CBF5-D8DB-BE5F-684A-4A01EF87D6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711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EBBBE-F527-9659-2381-DF4DC96DC9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7CBB8-E20F-599F-B1BE-EBB8C588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9</a:t>
            </a:fld>
            <a:endParaRPr lang="en-NL"/>
          </a:p>
        </p:txBody>
      </p:sp>
      <p:pic>
        <p:nvPicPr>
          <p:cNvPr id="7" name="Content Placeholder 7" descr="A diagram of a tree&#10;&#10;AI-generated content may be incorrect.">
            <a:extLst>
              <a:ext uri="{FF2B5EF4-FFF2-40B4-BE49-F238E27FC236}">
                <a16:creationId xmlns:a16="http://schemas.microsoft.com/office/drawing/2014/main" id="{2F5EF415-7C72-B1A9-31E8-183A750EC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730" y="2383971"/>
            <a:ext cx="5190070" cy="322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7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4C2E7-351F-FB01-CF0A-0EA4A08CF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Structural: Tree “twiddling”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173820-E6E9-46DF-25B9-AD3BC0BB96A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/>
                  <a:t>Encoding of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tree</a:t>
                </a:r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i="1" dirty="0"/>
                  <a:t>heuristic</a:t>
                </a:r>
                <a:r>
                  <a:rPr lang="en-US" sz="2400" dirty="0"/>
                  <a:t> that alters compositions in</a:t>
                </a:r>
                <a:r>
                  <a:rPr lang="nl-NL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at random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/>
                  <a:t>Pick random node </a:t>
                </a:r>
                <a:r>
                  <a:rPr lang="en-US" sz="2400" dirty="0">
                    <a:solidFill>
                      <a:srgbClr val="FFC000"/>
                    </a:solidFill>
                  </a:rPr>
                  <a:t>N</a:t>
                </a:r>
                <a:r>
                  <a:rPr lang="en-US" sz="2400" dirty="0"/>
                  <a:t>, then: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Node/Point mutation</a:t>
                </a:r>
                <a:r>
                  <a:rPr lang="en-US" sz="2400" dirty="0"/>
                  <a:t> </a:t>
                </a:r>
                <a:br>
                  <a:rPr lang="en-US" sz="2400" dirty="0"/>
                </a:br>
                <a:r>
                  <a:rPr lang="en-US" sz="2200" dirty="0"/>
                  <a:t>Swap </a:t>
                </a:r>
                <a:r>
                  <a:rPr lang="en-US" sz="2200" dirty="0">
                    <a:solidFill>
                      <a:srgbClr val="FFC000"/>
                    </a:solidFill>
                  </a:rPr>
                  <a:t>N</a:t>
                </a:r>
                <a:r>
                  <a:rPr lang="en-US" sz="2200" dirty="0"/>
                  <a:t> with </a:t>
                </a:r>
                <a:r>
                  <a:rPr lang="en-US" sz="2200" i="1" dirty="0"/>
                  <a:t>random compatible </a:t>
                </a:r>
                <a:r>
                  <a:rPr lang="en-US" sz="2200" dirty="0">
                    <a:solidFill>
                      <a:schemeClr val="accent6"/>
                    </a:solidFill>
                  </a:rPr>
                  <a:t>M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 </a:t>
                </a:r>
                <a:r>
                  <a:rPr lang="en-US" sz="2000" dirty="0"/>
                  <a:t>(same num. children, same units, …)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173820-E6E9-46DF-25B9-AD3BC0BB96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711" t="-2035" r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99522-DAE2-772B-8FBE-C0E6BAC77B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8079A-62A7-1703-C5D6-468C840A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10</a:t>
            </a:fld>
            <a:endParaRPr lang="en-NL"/>
          </a:p>
        </p:txBody>
      </p:sp>
      <p:pic>
        <p:nvPicPr>
          <p:cNvPr id="9" name="Picture 2" descr="Download the one-point mutation GIF">
            <a:extLst>
              <a:ext uri="{FF2B5EF4-FFF2-40B4-BE49-F238E27FC236}">
                <a16:creationId xmlns:a16="http://schemas.microsoft.com/office/drawing/2014/main" id="{AF546EC7-00E9-FF2D-7B78-EAD8F3201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30" y="2421618"/>
            <a:ext cx="5181600" cy="315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8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FC499-1DA5-B255-713C-FDDABAA34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0EE8E-D6D9-665E-1289-93532C31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Structural: Tree “twiddling”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F07A16-8CD4-38E0-3E99-93632C9FCA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/>
                  <a:t>Encoding of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tree</a:t>
                </a:r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i="1" dirty="0"/>
                  <a:t>heuristic</a:t>
                </a:r>
                <a:r>
                  <a:rPr lang="en-US" sz="2400" dirty="0"/>
                  <a:t> that alters compositions in</a:t>
                </a:r>
                <a:r>
                  <a:rPr lang="nl-NL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at random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/>
                  <a:t>Pick random node </a:t>
                </a:r>
                <a:r>
                  <a:rPr lang="en-US" sz="2400" dirty="0">
                    <a:solidFill>
                      <a:srgbClr val="FFC000"/>
                    </a:solidFill>
                  </a:rPr>
                  <a:t>N</a:t>
                </a:r>
                <a:r>
                  <a:rPr lang="en-US" sz="2400" dirty="0"/>
                  <a:t>, then: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Hoist mutation</a:t>
                </a:r>
                <a:br>
                  <a:rPr lang="en-US" sz="2400" dirty="0"/>
                </a:br>
                <a:r>
                  <a:rPr lang="en-US" sz="2000" dirty="0"/>
                  <a:t>Swap </a:t>
                </a:r>
                <a:r>
                  <a:rPr lang="en-US" sz="2000" dirty="0">
                    <a:solidFill>
                      <a:srgbClr val="FFC000"/>
                    </a:solidFill>
                  </a:rPr>
                  <a:t>subtree rooted in N</a:t>
                </a:r>
                <a:r>
                  <a:rPr lang="en-US" sz="2000" dirty="0"/>
                  <a:t> with </a:t>
                </a:r>
                <a:r>
                  <a:rPr lang="en-US" sz="2000" i="1" dirty="0"/>
                  <a:t>a </a:t>
                </a:r>
                <a:r>
                  <a:rPr lang="en-US" sz="2000" i="1" dirty="0">
                    <a:solidFill>
                      <a:schemeClr val="accent6"/>
                    </a:solidFill>
                  </a:rPr>
                  <a:t>subtree rooted in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M</a:t>
                </a:r>
                <a:r>
                  <a:rPr lang="en-US" sz="2000" dirty="0"/>
                  <a:t>, where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M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 </a:t>
                </a:r>
                <a:r>
                  <a:rPr lang="en-US" sz="2000" dirty="0"/>
                  <a:t>is descendant from </a:t>
                </a:r>
                <a:r>
                  <a:rPr lang="en-US" sz="2000" dirty="0">
                    <a:solidFill>
                      <a:srgbClr val="FFC000"/>
                    </a:solidFill>
                  </a:rPr>
                  <a:t>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F07A16-8CD4-38E0-3E99-93632C9FCA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711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77BD6-DD63-FAE8-515A-60E77C7DA2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E14AC-5186-CAA6-5D96-25AF7BE2A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11</a:t>
            </a:fld>
            <a:endParaRPr lang="en-NL"/>
          </a:p>
        </p:txBody>
      </p:sp>
      <p:pic>
        <p:nvPicPr>
          <p:cNvPr id="10242" name="Picture 2" descr="Download the pruning mutation GIF">
            <a:extLst>
              <a:ext uri="{FF2B5EF4-FFF2-40B4-BE49-F238E27FC236}">
                <a16:creationId xmlns:a16="http://schemas.microsoft.com/office/drawing/2014/main" id="{6DA82C2A-6554-B230-6202-0185882A8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099" y="2343843"/>
            <a:ext cx="5257801" cy="33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71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DC23A-B946-01DD-678B-E25C8C694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06F1-4F60-AE8A-471F-DEE77A6A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Structural: Tree “twiddling”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C0237-28DF-AD5C-10CF-08C1BDAA3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146471" cy="4351338"/>
          </a:xfrm>
        </p:spPr>
        <p:txBody>
          <a:bodyPr>
            <a:noAutofit/>
          </a:bodyPr>
          <a:lstStyle/>
          <a:p>
            <a:r>
              <a:rPr lang="nl-NL" sz="2000" dirty="0" err="1"/>
              <a:t>Other</a:t>
            </a:r>
            <a:r>
              <a:rPr lang="nl-NL" sz="2000" dirty="0"/>
              <a:t> </a:t>
            </a:r>
            <a:r>
              <a:rPr lang="nl-NL" sz="2000" dirty="0" err="1"/>
              <a:t>mutation</a:t>
            </a:r>
            <a:r>
              <a:rPr lang="nl-NL" sz="2000" dirty="0"/>
              <a:t> </a:t>
            </a:r>
            <a:r>
              <a:rPr lang="nl-NL" sz="2000" dirty="0" err="1"/>
              <a:t>methods</a:t>
            </a:r>
            <a:r>
              <a:rPr lang="nl-NL" sz="2000" dirty="0"/>
              <a:t> </a:t>
            </a:r>
            <a:r>
              <a:rPr lang="nl-NL" sz="2000" dirty="0" err="1"/>
              <a:t>exist</a:t>
            </a:r>
            <a:r>
              <a:rPr lang="nl-NL" sz="2000" dirty="0"/>
              <a:t> [5]</a:t>
            </a:r>
          </a:p>
          <a:p>
            <a:pPr lvl="1"/>
            <a:r>
              <a:rPr lang="nl-NL" i="1" dirty="0" err="1"/>
              <a:t>Permutation</a:t>
            </a:r>
            <a:r>
              <a:rPr lang="nl-NL" i="1" dirty="0"/>
              <a:t> </a:t>
            </a:r>
            <a:r>
              <a:rPr lang="nl-NL" i="1" dirty="0" err="1"/>
              <a:t>mutation</a:t>
            </a:r>
            <a:r>
              <a:rPr lang="nl-NL" dirty="0"/>
              <a:t>: swap </a:t>
            </a:r>
            <a:r>
              <a:rPr lang="nl-NL" dirty="0" err="1"/>
              <a:t>children</a:t>
            </a:r>
            <a:r>
              <a:rPr lang="nl-NL" dirty="0"/>
              <a:t> order</a:t>
            </a:r>
          </a:p>
          <a:p>
            <a:pPr lvl="1"/>
            <a:r>
              <a:rPr lang="en-US" i="1" dirty="0"/>
              <a:t>Expansion mutation</a:t>
            </a:r>
            <a:r>
              <a:rPr lang="en-US" dirty="0"/>
              <a:t>: replace terminal with subtree</a:t>
            </a:r>
          </a:p>
          <a:p>
            <a:pPr lvl="1"/>
            <a:r>
              <a:rPr lang="en-US" i="1" dirty="0"/>
              <a:t>Shrink mutation</a:t>
            </a:r>
            <a:r>
              <a:rPr lang="en-US" dirty="0"/>
              <a:t>: replace subtree with terminal</a:t>
            </a:r>
          </a:p>
          <a:p>
            <a:pPr lvl="1"/>
            <a:r>
              <a:rPr lang="en-US" dirty="0"/>
              <a:t>…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Also: variants in how to pick </a:t>
            </a:r>
            <a:r>
              <a:rPr lang="en-US" sz="2000" dirty="0">
                <a:solidFill>
                  <a:srgbClr val="FFC000"/>
                </a:solidFill>
              </a:rPr>
              <a:t>N</a:t>
            </a:r>
            <a:r>
              <a:rPr lang="en-US" sz="2000" dirty="0"/>
              <a:t> or gen. new subtree</a:t>
            </a:r>
          </a:p>
          <a:p>
            <a:pPr lvl="1"/>
            <a:r>
              <a:rPr lang="en-US" i="1" dirty="0"/>
              <a:t>Uniformly at random</a:t>
            </a:r>
            <a:r>
              <a:rPr lang="en-US" dirty="0"/>
              <a:t>:</a:t>
            </a:r>
            <a:r>
              <a:rPr lang="en-US" i="1" dirty="0"/>
              <a:t> </a:t>
            </a:r>
            <a:r>
              <a:rPr lang="en-US" dirty="0"/>
              <a:t>deeper nodes more common</a:t>
            </a:r>
          </a:p>
          <a:p>
            <a:pPr lvl="1"/>
            <a:r>
              <a:rPr lang="en-US" i="1" dirty="0"/>
              <a:t>Koza rule</a:t>
            </a:r>
            <a:r>
              <a:rPr lang="en-US" dirty="0"/>
              <a:t>: 90% internal – 10 % terminal </a:t>
            </a:r>
          </a:p>
          <a:p>
            <a:pPr lvl="1"/>
            <a:r>
              <a:rPr lang="en-US" i="1" dirty="0"/>
              <a:t>Uniform depth</a:t>
            </a:r>
            <a:r>
              <a:rPr lang="en-US" dirty="0"/>
              <a:t>: first rand. depth, then rand. node [6]</a:t>
            </a:r>
          </a:p>
          <a:p>
            <a:pPr lvl="1"/>
            <a:r>
              <a:rPr lang="en-US" i="1" dirty="0"/>
              <a:t>Size-fair</a:t>
            </a:r>
            <a:r>
              <a:rPr lang="en-US" dirty="0"/>
              <a:t>: bounds size of replacing subtree [7]</a:t>
            </a:r>
          </a:p>
          <a:p>
            <a:pPr lvl="1"/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4C3F6-71E4-7DA9-B82F-77FFE06CF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15300" y="1825625"/>
            <a:ext cx="3238500" cy="435133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en-US" dirty="0"/>
              <a:t>No clear best across problems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Modern frameworks use a mix</a:t>
            </a:r>
            <a:br>
              <a:rPr lang="en-US" dirty="0"/>
            </a:br>
            <a:r>
              <a:rPr lang="en-US" dirty="0"/>
              <a:t>+</a:t>
            </a:r>
            <a:br>
              <a:rPr lang="en-US" dirty="0"/>
            </a:br>
            <a:r>
              <a:rPr lang="en-US" dirty="0" err="1"/>
              <a:t>Hyperparam</a:t>
            </a:r>
            <a:r>
              <a:rPr lang="en-US" dirty="0"/>
              <a:t>-tune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8FE03-823B-946A-37EA-738602E8B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7396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3B6BA-106A-F899-B452-89409E9E6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83004-9641-3643-82D6-FB54A46F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model-based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6AE544-6F33-61FD-F471-D0A99512013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4615544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200" dirty="0"/>
                  <a:t>Encoding of </a:t>
                </a:r>
                <a14:m>
                  <m:oMath xmlns:m="http://schemas.openxmlformats.org/officeDocument/2006/math">
                    <m:r>
                      <a:rPr lang="nl-NL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: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tokens</a:t>
                </a:r>
                <a:r>
                  <a:rPr lang="en-US" sz="2400" dirty="0"/>
                  <a:t> </a:t>
                </a:r>
                <a:r>
                  <a:rPr lang="en-US" sz="2000" dirty="0"/>
                  <a:t>representing primitives (e.g. pre-order traversal) up to max size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br>
                  <a:rPr lang="en-US" sz="2800" dirty="0"/>
                </a:br>
                <a:endParaRPr lang="en-US" sz="2200" dirty="0"/>
              </a:p>
              <a:p>
                <a14:m>
                  <m:oMath xmlns:m="http://schemas.openxmlformats.org/officeDocument/2006/math">
                    <m:r>
                      <a:rPr lang="nl-NL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nl-NL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sSup>
                      <m:sSupPr>
                        <m:ctrlPr>
                          <a:rPr lang="nl-NL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  <m:sup>
                        <m:r>
                          <a:rPr lang="nl-NL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nl-NL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≫1</m:t>
                        </m:r>
                      </m:sup>
                    </m:sSup>
                    <m:r>
                      <a:rPr lang="nl-NL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r>
                      <a:rPr lang="nl-NL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br>
                  <a:rPr lang="nl-NL" sz="2200" b="0" dirty="0">
                    <a:ea typeface="Cambria Math" panose="02040503050406030204" pitchFamily="18" charset="0"/>
                  </a:rPr>
                </a:br>
                <a:endParaRPr lang="nl-NL" sz="2200" b="0" dirty="0">
                  <a:ea typeface="Cambria Math" panose="02040503050406030204" pitchFamily="18" charset="0"/>
                </a:endParaRPr>
              </a:p>
              <a:p>
                <a:r>
                  <a:rPr lang="nl-NL" sz="2200" dirty="0" err="1"/>
                  <a:t>Learn</a:t>
                </a:r>
                <a:r>
                  <a:rPr lang="nl-NL" sz="2200" dirty="0"/>
                  <a:t> a </a:t>
                </a:r>
                <a:r>
                  <a:rPr lang="nl-NL" sz="2200" dirty="0" err="1"/>
                  <a:t>probability</a:t>
                </a:r>
                <a:r>
                  <a:rPr lang="nl-NL" sz="2200" dirty="0"/>
                  <a:t> model of “</a:t>
                </a:r>
                <a:r>
                  <a:rPr lang="nl-NL" sz="2200" dirty="0" err="1"/>
                  <a:t>good</a:t>
                </a:r>
                <a:r>
                  <a:rPr lang="nl-NL" sz="2200" dirty="0"/>
                  <a:t>” </a:t>
                </a:r>
                <a:r>
                  <a:rPr lang="nl-NL" sz="2200" dirty="0" err="1"/>
                  <a:t>solutions</a:t>
                </a:r>
                <a:r>
                  <a:rPr lang="nl-NL" sz="2200" dirty="0"/>
                  <a:t> (e.g. top 30%), sample new </a:t>
                </a:r>
                <a:r>
                  <a:rPr lang="nl-NL" sz="2200" dirty="0" err="1"/>
                  <a:t>ones</a:t>
                </a:r>
                <a:r>
                  <a:rPr lang="nl-NL" sz="2200" dirty="0"/>
                  <a:t> [8]</a:t>
                </a:r>
                <a:br>
                  <a:rPr lang="en-US" sz="2200" dirty="0"/>
                </a:br>
                <a:endParaRPr lang="en-US" sz="2200" dirty="0"/>
              </a:p>
              <a:p>
                <a:pPr marL="0" indent="0">
                  <a:buNone/>
                </a:pPr>
                <a:br>
                  <a:rPr lang="en-US" sz="2200" dirty="0"/>
                </a:b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6AE544-6F33-61FD-F471-D0A9951201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4615544" cy="4351338"/>
              </a:xfrm>
              <a:blipFill>
                <a:blip r:embed="rId2"/>
                <a:stretch>
                  <a:fillRect l="-1370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A4245-DEE9-BF0E-2FC8-E876B1544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13</a:t>
            </a:fld>
            <a:endParaRPr lang="en-NL"/>
          </a:p>
        </p:txBody>
      </p:sp>
      <p:pic>
        <p:nvPicPr>
          <p:cNvPr id="14338" name="Picture 2" descr="Download the fixed PIPE GIF">
            <a:extLst>
              <a:ext uri="{FF2B5EF4-FFF2-40B4-BE49-F238E27FC236}">
                <a16:creationId xmlns:a16="http://schemas.microsoft.com/office/drawing/2014/main" id="{F6894545-75BD-05C0-DF2D-4AEFCF3AE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493" y="2124990"/>
            <a:ext cx="6534214" cy="354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27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1F942-8AA5-B30E-F176-E6B70115F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67400-96E0-A0E4-D2BF-0B7792001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model-based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C948C4-C3E1-5796-3DB5-AEE66CD84A0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10232572" cy="4351338"/>
              </a:xfrm>
            </p:spPr>
            <p:txBody>
              <a:bodyPr>
                <a:noAutofit/>
              </a:bodyPr>
              <a:lstStyle/>
              <a:p>
                <a:r>
                  <a:rPr lang="nl-NL" sz="2200" dirty="0"/>
                  <a:t>Several approaches – </a:t>
                </a:r>
                <a:r>
                  <a:rPr lang="nl-NL" sz="2200" dirty="0" err="1"/>
                  <a:t>the</a:t>
                </a:r>
                <a:r>
                  <a:rPr lang="nl-NL" sz="2200" dirty="0"/>
                  <a:t> </a:t>
                </a:r>
                <a:r>
                  <a:rPr lang="nl-NL" sz="2200" dirty="0" err="1"/>
                  <a:t>probability</a:t>
                </a:r>
                <a:r>
                  <a:rPr lang="nl-NL" sz="2200" dirty="0"/>
                  <a:t> </a:t>
                </a:r>
                <a:r>
                  <a:rPr lang="nl-NL" sz="2200" dirty="0" err="1"/>
                  <a:t>models</a:t>
                </a:r>
                <a:r>
                  <a:rPr lang="nl-NL" sz="2200" dirty="0"/>
                  <a:t> changes:</a:t>
                </a:r>
              </a:p>
              <a:p>
                <a:pPr lvl="1"/>
                <a:r>
                  <a:rPr lang="nl-NL" sz="2000" dirty="0" err="1"/>
                  <a:t>Univariate</a:t>
                </a:r>
                <a:r>
                  <a:rPr lang="nl-NL" sz="2000" dirty="0"/>
                  <a:t>: </a:t>
                </a:r>
                <a:r>
                  <a:rPr lang="nl-NL" sz="2000" dirty="0" err="1"/>
                  <a:t>each</a:t>
                </a:r>
                <a:r>
                  <a:rPr lang="nl-NL" sz="2000" dirty="0"/>
                  <a:t> node </a:t>
                </a:r>
                <a:r>
                  <a:rPr lang="nl-NL" sz="2000" dirty="0" err="1"/>
                  <a:t>considered</a:t>
                </a:r>
                <a:r>
                  <a:rPr lang="nl-NL" sz="2000" dirty="0"/>
                  <a:t> </a:t>
                </a:r>
                <a:r>
                  <a:rPr lang="nl-NL" sz="2000" dirty="0" err="1"/>
                  <a:t>independently</a:t>
                </a:r>
                <a:r>
                  <a:rPr lang="nl-NL" sz="2000" dirty="0"/>
                  <a:t> of </a:t>
                </a:r>
                <a:r>
                  <a:rPr lang="nl-NL" sz="2000" dirty="0" err="1"/>
                  <a:t>others</a:t>
                </a:r>
                <a:r>
                  <a:rPr lang="nl-NL" sz="2000" dirty="0"/>
                  <a:t> [9]</a:t>
                </a:r>
              </a:p>
              <a:p>
                <a:pPr lvl="1"/>
                <a:r>
                  <a:rPr lang="nl-NL" sz="2000" dirty="0" err="1"/>
                  <a:t>Marginal</a:t>
                </a:r>
                <a:r>
                  <a:rPr lang="nl-NL" sz="2000" dirty="0"/>
                  <a:t> product </a:t>
                </a:r>
                <a:r>
                  <a:rPr lang="nl-NL" sz="2000" dirty="0" err="1"/>
                  <a:t>models</a:t>
                </a:r>
                <a:r>
                  <a:rPr lang="nl-NL" sz="2000" dirty="0"/>
                  <a:t> </a:t>
                </a:r>
                <a:r>
                  <a:rPr lang="nl-NL" sz="2000" dirty="0" err="1"/>
                  <a:t>with</a:t>
                </a:r>
                <a:r>
                  <a:rPr lang="nl-NL" sz="2000" dirty="0"/>
                  <a:t> minimum </a:t>
                </a:r>
                <a:r>
                  <a:rPr lang="nl-NL" sz="2000" dirty="0" err="1"/>
                  <a:t>description</a:t>
                </a:r>
                <a:r>
                  <a:rPr lang="nl-NL" sz="2000" dirty="0"/>
                  <a:t> </a:t>
                </a:r>
                <a:r>
                  <a:rPr lang="nl-NL" sz="2000" dirty="0" err="1"/>
                  <a:t>length</a:t>
                </a:r>
                <a:r>
                  <a:rPr lang="nl-NL" sz="2000" dirty="0"/>
                  <a:t> [10]</a:t>
                </a:r>
              </a:p>
              <a:p>
                <a:pPr lvl="1"/>
                <a:r>
                  <a:rPr lang="nl-NL" sz="2000" i="1" dirty="0"/>
                  <a:t>n</a:t>
                </a:r>
                <a:r>
                  <a:rPr lang="nl-NL" sz="2000" dirty="0"/>
                  <a:t>-gram </a:t>
                </a:r>
                <a:r>
                  <a:rPr lang="nl-NL" sz="2000" dirty="0" err="1"/>
                  <a:t>based</a:t>
                </a:r>
                <a:r>
                  <a:rPr lang="nl-NL" sz="2000" dirty="0"/>
                  <a:t> [11]</a:t>
                </a:r>
              </a:p>
              <a:p>
                <a:pPr lvl="1"/>
                <a:r>
                  <a:rPr lang="nl-NL" sz="2000" dirty="0" err="1"/>
                  <a:t>Bayesian</a:t>
                </a:r>
                <a:r>
                  <a:rPr lang="nl-NL" sz="2000" dirty="0"/>
                  <a:t> </a:t>
                </a:r>
                <a:r>
                  <a:rPr lang="nl-NL" sz="2000" dirty="0" err="1"/>
                  <a:t>network-based</a:t>
                </a:r>
                <a:r>
                  <a:rPr lang="nl-NL" sz="2000" dirty="0"/>
                  <a:t> [12]</a:t>
                </a:r>
                <a:br>
                  <a:rPr lang="nl-NL" sz="2000" dirty="0"/>
                </a:b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200" dirty="0">
                    <a:solidFill>
                      <a:schemeClr val="accent1"/>
                    </a:solidFill>
                  </a:rPr>
                  <a:t>Scalability problem: estimating </a:t>
                </a:r>
                <a14:m>
                  <m:oMath xmlns:m="http://schemas.openxmlformats.org/officeDocument/2006/math">
                    <m:r>
                      <a:rPr lang="nl-NL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-order interactions </a:t>
                </a:r>
                <a:r>
                  <a:rPr lang="en-US" sz="2200" dirty="0" err="1">
                    <a:solidFill>
                      <a:schemeClr val="accent1"/>
                    </a:solidFill>
                  </a:rPr>
                  <a:t>reqs</a:t>
                </a:r>
                <a:r>
                  <a:rPr lang="en-US" sz="2200" dirty="0">
                    <a:solidFill>
                      <a:schemeClr val="accent1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nl-NL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l-NL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l-NL" sz="2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p>
                        <m:r>
                          <a:rPr lang="nl-NL" sz="2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l-NL" sz="2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chemeClr val="accent1"/>
                    </a:solidFill>
                  </a:rPr>
                  <a:t>!</a:t>
                </a:r>
              </a:p>
              <a:p>
                <a:r>
                  <a:rPr lang="en-US" sz="2200" dirty="0">
                    <a:solidFill>
                      <a:schemeClr val="accent1"/>
                    </a:solidFill>
                  </a:rPr>
                  <a:t>Too small pop. -&gt; bad estimates -&gt; worse-than-random performance</a:t>
                </a:r>
              </a:p>
              <a:p>
                <a:r>
                  <a:rPr lang="en-US" sz="2200" dirty="0">
                    <a:solidFill>
                      <a:schemeClr val="accent1"/>
                    </a:solidFill>
                  </a:rPr>
                  <a:t>Comparisons in number of evaluations only fair if </a:t>
                </a:r>
                <a14:m>
                  <m:oMath xmlns:m="http://schemas.openxmlformats.org/officeDocument/2006/math">
                    <m:r>
                      <a:rPr lang="nl-NL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nl-NL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𝑒𝑣𝑎𝑙</m:t>
                        </m:r>
                      </m:e>
                    </m:d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(ℓ</m:t>
                    </m:r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)≫</m:t>
                    </m:r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l-NL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p>
                        <m:r>
                          <a:rPr lang="nl-NL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l-NL" sz="20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C948C4-C3E1-5796-3DB5-AEE66CD84A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10232572" cy="4351338"/>
              </a:xfrm>
              <a:blipFill>
                <a:blip r:embed="rId2"/>
                <a:stretch>
                  <a:fillRect l="-620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E0348-F2C5-83E0-44A0-1E616156B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14</a:t>
            </a:fld>
            <a:endParaRPr lang="en-NL"/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6109F910-94FD-385E-9390-37BFB8307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047" y="914229"/>
            <a:ext cx="9196875" cy="502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0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CFAB-7369-9ACD-1927-8F6629F3B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Linkage-based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23E270-1D12-F095-F0E1-13375864C8E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sz="2200" dirty="0"/>
                  <a:t>~ </a:t>
                </a:r>
                <a:r>
                  <a:rPr lang="en-US" sz="2200" dirty="0" err="1"/>
                  <a:t>probab</a:t>
                </a:r>
                <a:r>
                  <a:rPr lang="en-US" sz="2200" dirty="0"/>
                  <a:t>. model-based</a:t>
                </a:r>
                <a:br>
                  <a:rPr lang="en-US" sz="2200" dirty="0"/>
                </a:br>
                <a:endParaRPr lang="en-US" sz="2200" dirty="0"/>
              </a:p>
              <a:p>
                <a:r>
                  <a:rPr lang="en-US" sz="2200" dirty="0"/>
                  <a:t>Key diffs make it scalable:</a:t>
                </a:r>
              </a:p>
              <a:p>
                <a:pPr lvl="1"/>
                <a:r>
                  <a:rPr lang="en-US" sz="2000" dirty="0"/>
                  <a:t>Gather only low order interactions (e.g. </a:t>
                </a:r>
                <a14:m>
                  <m:oMath xmlns:m="http://schemas.openxmlformats.org/officeDocument/2006/math">
                    <m:r>
                      <a:rPr lang="nl-NL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l-NL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l-NL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p>
                        <m:r>
                          <a:rPr lang="nl-NL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l-NL" sz="20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)  + estimate high order (e.g. UPGMA): </a:t>
                </a:r>
                <a:r>
                  <a:rPr lang="en-US" sz="2000" i="1" dirty="0">
                    <a:solidFill>
                      <a:schemeClr val="accent2"/>
                    </a:solidFill>
                  </a:rPr>
                  <a:t>linkage model</a:t>
                </a:r>
              </a:p>
              <a:p>
                <a:pPr lvl="1"/>
                <a:r>
                  <a:rPr lang="en-US" sz="2000" dirty="0"/>
                  <a:t>No sampling: mix population using linkage model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(crossover masks)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200" dirty="0"/>
                  <a:t>Today, GOMEA family [13, 14]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23E270-1D12-F095-F0E1-13375864C8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467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 descr="A graph with numbers and dots&#10;&#10;AI-generated content may be incorrect.">
            <a:extLst>
              <a:ext uri="{FF2B5EF4-FFF2-40B4-BE49-F238E27FC236}">
                <a16:creationId xmlns:a16="http://schemas.microsoft.com/office/drawing/2014/main" id="{2403BA1B-7FD7-1255-C0C4-E52816F041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952374"/>
            <a:ext cx="5487320" cy="522458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03789-3DF7-8C7A-8617-DB49AB5A3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15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C7F8D-95B1-680C-9EC3-89C850C40511}"/>
              </a:ext>
            </a:extLst>
          </p:cNvPr>
          <p:cNvSpPr txBox="1"/>
          <p:nvPr/>
        </p:nvSpPr>
        <p:spPr>
          <a:xfrm>
            <a:off x="8987447" y="6053852"/>
            <a:ext cx="23663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Pic from [15] – Permission by author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70B191-DE10-A7EE-E5CB-95396D249FCB}"/>
              </a:ext>
            </a:extLst>
          </p:cNvPr>
          <p:cNvSpPr/>
          <p:nvPr/>
        </p:nvSpPr>
        <p:spPr>
          <a:xfrm>
            <a:off x="7491664" y="4299284"/>
            <a:ext cx="1315452" cy="513347"/>
          </a:xfrm>
          <a:prstGeom prst="rect">
            <a:avLst/>
          </a:prstGeom>
          <a:solidFill>
            <a:srgbClr val="FFFF00">
              <a:alpha val="3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4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77384-8C79-331B-D75E-A031A64EC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91B9D-8636-1B0C-CDB8-55356180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Structural: </a:t>
            </a:r>
            <a:r>
              <a:rPr lang="en-US" dirty="0">
                <a:solidFill>
                  <a:schemeClr val="accent6"/>
                </a:solidFill>
              </a:rPr>
              <a:t>pros</a:t>
            </a:r>
            <a:r>
              <a:rPr lang="en-US" dirty="0"/>
              <a:t> &amp; </a:t>
            </a:r>
            <a:r>
              <a:rPr lang="en-US" dirty="0">
                <a:solidFill>
                  <a:schemeClr val="accent2"/>
                </a:solidFill>
              </a:rPr>
              <a:t>cons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354F10-A0C5-4243-4F47-D9423146613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8064500" cy="4895850"/>
              </a:xfrm>
            </p:spPr>
            <p:txBody>
              <a:bodyPr>
                <a:noAutofit/>
              </a:bodyPr>
              <a:lstStyle/>
              <a:p>
                <a:r>
                  <a:rPr lang="nl-NL" sz="2400" dirty="0">
                    <a:solidFill>
                      <a:schemeClr val="bg2">
                        <a:lumMod val="25000"/>
                      </a:schemeClr>
                    </a:solidFill>
                  </a:rPr>
                  <a:t>Tree “</a:t>
                </a:r>
                <a:r>
                  <a:rPr lang="nl-NL" sz="2400" dirty="0" err="1">
                    <a:solidFill>
                      <a:schemeClr val="bg2">
                        <a:lumMod val="25000"/>
                      </a:schemeClr>
                    </a:solidFill>
                  </a:rPr>
                  <a:t>twiddling</a:t>
                </a:r>
                <a:r>
                  <a:rPr lang="nl-NL" sz="2400" dirty="0">
                    <a:solidFill>
                      <a:schemeClr val="bg2">
                        <a:lumMod val="25000"/>
                      </a:schemeClr>
                    </a:solidFill>
                  </a:rPr>
                  <a:t>”: </a:t>
                </a:r>
              </a:p>
              <a:p>
                <a:pPr lvl="1"/>
                <a:r>
                  <a:rPr lang="nl-NL" sz="2000" dirty="0">
                    <a:solidFill>
                      <a:schemeClr val="accent6"/>
                    </a:solidFill>
                  </a:rPr>
                  <a:t>easy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to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implement</a:t>
                </a:r>
                <a:r>
                  <a:rPr lang="nl-NL" sz="1600" dirty="0">
                    <a:solidFill>
                      <a:schemeClr val="accent6"/>
                    </a:solidFill>
                  </a:rPr>
                  <a:t> </a:t>
                </a:r>
              </a:p>
              <a:p>
                <a:pPr lvl="1"/>
                <a:r>
                  <a:rPr lang="nl-NL" sz="2000" dirty="0">
                    <a:solidFill>
                      <a:schemeClr val="accent6"/>
                    </a:solidFill>
                  </a:rPr>
                  <a:t>cheap: </a:t>
                </a:r>
                <a14:m>
                  <m:oMath xmlns:m="http://schemas.openxmlformats.org/officeDocument/2006/math">
                    <m:r>
                      <a:rPr lang="nl-NL" sz="200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l-NL" sz="200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to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l-NL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nl-NL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</m:d>
                  </m:oMath>
                </a14:m>
                <a:r>
                  <a:rPr lang="nl-NL" sz="2000" dirty="0">
                    <a:solidFill>
                      <a:schemeClr val="accent6"/>
                    </a:solidFill>
                  </a:rPr>
                  <a:t>,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with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l-NL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encoding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size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l-NL" sz="2000" dirty="0">
                    <a:solidFill>
                      <a:schemeClr val="accent6"/>
                    </a:solidFill>
                  </a:rPr>
                  <a:t> -&gt;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scales</a:t>
                </a:r>
                <a:endParaRPr lang="nl-NL" sz="2000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nl-NL" sz="2000" dirty="0" err="1">
                    <a:solidFill>
                      <a:schemeClr val="accent2"/>
                    </a:solidFill>
                  </a:rPr>
                  <a:t>unclear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 bias</a:t>
                </a:r>
                <a:br>
                  <a:rPr lang="nl-NL" sz="1600" dirty="0">
                    <a:solidFill>
                      <a:schemeClr val="accent1"/>
                    </a:solidFill>
                  </a:rPr>
                </a:br>
                <a:endParaRPr lang="nl-NL" sz="1600" dirty="0">
                  <a:solidFill>
                    <a:schemeClr val="accent1"/>
                  </a:solidFill>
                </a:endParaRPr>
              </a:p>
              <a:p>
                <a:r>
                  <a:rPr lang="nl-NL" sz="2400" dirty="0" err="1">
                    <a:solidFill>
                      <a:schemeClr val="bg2">
                        <a:lumMod val="25000"/>
                      </a:schemeClr>
                    </a:solidFill>
                  </a:rPr>
                  <a:t>Probablistic</a:t>
                </a:r>
                <a:r>
                  <a:rPr lang="nl-NL" sz="2400" dirty="0">
                    <a:solidFill>
                      <a:schemeClr val="bg2">
                        <a:lumMod val="25000"/>
                      </a:schemeClr>
                    </a:solidFill>
                  </a:rPr>
                  <a:t>:</a:t>
                </a:r>
              </a:p>
              <a:p>
                <a:pPr lvl="1"/>
                <a:r>
                  <a:rPr lang="nl-NL" sz="2000" dirty="0">
                    <a:solidFill>
                      <a:schemeClr val="accent2"/>
                    </a:solidFill>
                  </a:rPr>
                  <a:t>harder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to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implement</a:t>
                </a:r>
                <a:endParaRPr lang="nl-NL" sz="2000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nl-NL" sz="2000" dirty="0">
                    <a:solidFill>
                      <a:schemeClr val="tx1"/>
                    </a:solidFill>
                  </a:rPr>
                  <a:t>cheap </a:t>
                </a:r>
                <a:r>
                  <a:rPr lang="nl-NL" sz="2000" dirty="0" err="1">
                    <a:solidFill>
                      <a:schemeClr val="tx1"/>
                    </a:solidFill>
                  </a:rPr>
                  <a:t>to</a:t>
                </a:r>
                <a:r>
                  <a:rPr lang="nl-NL" sz="2000" dirty="0">
                    <a:solidFill>
                      <a:schemeClr val="tx1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tx1"/>
                    </a:solidFill>
                  </a:rPr>
                  <a:t>expensive</a:t>
                </a:r>
                <a:r>
                  <a:rPr lang="nl-NL" sz="2000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nl-NL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nl-NL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l-NL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p>
                            <m:r>
                              <a:rPr lang="nl-NL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r>
                  <a:rPr lang="nl-NL" sz="2000" dirty="0">
                    <a:solidFill>
                      <a:schemeClr val="tx1"/>
                    </a:solidFill>
                  </a:rPr>
                  <a:t> 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-&gt;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some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trouble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scaling</a:t>
                </a:r>
                <a:endParaRPr lang="nl-NL" sz="2000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nl-NL" sz="2000" dirty="0" err="1">
                    <a:solidFill>
                      <a:schemeClr val="accent6"/>
                    </a:solidFill>
                  </a:rPr>
                  <a:t>clear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effect (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dictated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by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prob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. model)</a:t>
                </a:r>
              </a:p>
              <a:p>
                <a:pPr lvl="1"/>
                <a:endParaRPr lang="nl-NL" sz="2000" dirty="0">
                  <a:solidFill>
                    <a:schemeClr val="accent6"/>
                  </a:solidFill>
                </a:endParaRPr>
              </a:p>
              <a:p>
                <a:pPr marL="0" indent="0">
                  <a:buNone/>
                </a:pPr>
                <a:endParaRPr lang="nl-NL" sz="2400" dirty="0">
                  <a:solidFill>
                    <a:schemeClr val="accent6"/>
                  </a:solidFill>
                </a:endParaRPr>
              </a:p>
              <a:p>
                <a:r>
                  <a:rPr lang="nl-NL" sz="2400" dirty="0">
                    <a:solidFill>
                      <a:schemeClr val="tx1"/>
                    </a:solidFill>
                  </a:rPr>
                  <a:t>Both </a:t>
                </a:r>
                <a:r>
                  <a:rPr lang="nl-NL" sz="2400" dirty="0" err="1">
                    <a:solidFill>
                      <a:schemeClr val="tx1"/>
                    </a:solidFill>
                  </a:rPr>
                  <a:t>ignore</a:t>
                </a:r>
                <a:r>
                  <a:rPr lang="nl-NL" sz="2400" dirty="0">
                    <a:solidFill>
                      <a:schemeClr val="tx1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tx1"/>
                    </a:solidFill>
                  </a:rPr>
                  <a:t>behavior</a:t>
                </a:r>
                <a:r>
                  <a:rPr lang="nl-NL" sz="2400" dirty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nl-NL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br>
                  <a:rPr lang="nl-NL" sz="2400" dirty="0">
                    <a:solidFill>
                      <a:schemeClr val="accent2"/>
                    </a:solidFill>
                  </a:rPr>
                </a:br>
                <a:endParaRPr lang="nl-NL" sz="2400" dirty="0">
                  <a:solidFill>
                    <a:schemeClr val="accent2"/>
                  </a:solidFill>
                </a:endParaRPr>
              </a:p>
              <a:p>
                <a:endParaRPr lang="nl-NL" sz="2400" dirty="0"/>
              </a:p>
              <a:p>
                <a:pPr marL="0" indent="0">
                  <a:buNone/>
                </a:pPr>
                <a:br>
                  <a:rPr lang="en-US" sz="3200" dirty="0"/>
                </a:b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354F10-A0C5-4243-4F47-D942314661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8064500" cy="4895850"/>
              </a:xfrm>
              <a:blipFill>
                <a:blip r:embed="rId2"/>
                <a:stretch>
                  <a:fillRect l="-2047" t="-1809" b="-30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C0F2C17-F7F8-52B6-9F03-8943BC3D6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FE8E1A5-B79F-4140-A00C-62F074C5F690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074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C67BA-2FD5-B870-7E5E-710E9BEDF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391C1-5778-B59E-9CC3-7102F2B3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68800-8346-6188-C982-A2EEF437D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Geometric semantic &amp; semantic backpropagation (2010s-2020s)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C607F-4553-6FA2-C4B4-8B5BF1C7B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17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225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A155F-1A34-2E0D-3D9F-B22E96915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1BB0E-8C4D-CDA5-7F62-B798E0B3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Semantic: main idea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37FE80-DE1A-A64F-0F75-66B15CDE428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/>
                  <a:t>Focus on </a:t>
                </a:r>
                <a:r>
                  <a:rPr lang="en-US" sz="2400" i="1" dirty="0"/>
                  <a:t>behavior</a:t>
                </a:r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</m:oMath>
                </a14:m>
                <a:br>
                  <a:rPr lang="nl-NL" sz="2400" dirty="0"/>
                </a:br>
                <a:br>
                  <a:rPr lang="en-US" sz="2400" dirty="0"/>
                </a:br>
                <a:endParaRPr lang="en-US" sz="2400" dirty="0"/>
              </a:p>
              <a:p>
                <a:r>
                  <a:rPr lang="en-US" sz="2400" dirty="0"/>
                  <a:t>Execute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=1, …, 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, compute mutation step, apply mutation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37FE80-DE1A-A64F-0F75-66B15CDE42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711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2944D-69B5-CC5F-2B96-B819A84B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18</a:t>
            </a:fld>
            <a:endParaRPr lang="en-NL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53DCB611-7869-F1BA-255B-E020B1582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25" y="1956254"/>
            <a:ext cx="6217760" cy="349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31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A7FE1-9A1D-EC47-59FB-AE0D1728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ACF92E26-2A59-5686-F2FC-187010D96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135868"/>
            <a:ext cx="5943760" cy="348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30FDAF-310E-AC25-E25F-000BD861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Semantic: geometric semantic mutation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91F516-8333-3B74-8348-A4B9CAAFF03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Focus on </a:t>
                </a:r>
                <a:r>
                  <a:rPr lang="en-US" sz="2400" i="1" dirty="0"/>
                  <a:t>behavior</a:t>
                </a:r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–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ignoring internal compositions</a:t>
                </a:r>
                <a:r>
                  <a:rPr lang="en-US" sz="2400" dirty="0"/>
                  <a:t> [16]</a:t>
                </a:r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  <m:r>
                      <a:rPr lang="nl-NL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1" i="1" smtClean="0">
                        <a:latin typeface="Cambria Math" panose="02040503050406030204" pitchFamily="18" charset="0"/>
                      </a:rPr>
                      <m:t>𝒐</m:t>
                    </m:r>
                  </m:oMath>
                </a14:m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d>
                      <m:d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nl-NL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 </m:t>
                    </m:r>
                  </m:oMath>
                </a14:m>
                <a:br>
                  <a:rPr lang="nl-NL" sz="24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𝒐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nl-NL" sz="2400" b="1" i="1">
                        <a:latin typeface="Cambria Math" panose="02040503050406030204" pitchFamily="18" charset="0"/>
                      </a:rPr>
                      <m:t>𝒐</m:t>
                    </m:r>
                    <m:r>
                      <a:rPr lang="nl-NL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nl-NL" sz="2400" dirty="0"/>
                </a:br>
                <a:r>
                  <a:rPr lang="nl-NL" sz="2400" dirty="0" err="1"/>
                  <a:t>where</a:t>
                </a:r>
                <a:r>
                  <a:rPr lang="nl-NL" sz="2400" dirty="0"/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∈ 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/>
                  <a:t> is the mutation step</a:t>
                </a:r>
                <a:br>
                  <a:rPr lang="en-US" sz="2400" dirty="0"/>
                </a:br>
                <a:endParaRPr lang="en-US" sz="2400" dirty="0"/>
              </a:p>
              <a:p>
                <a:r>
                  <a:rPr lang="nl-NL" sz="2400" dirty="0" err="1"/>
                  <a:t>If</a:t>
                </a:r>
                <a:r>
                  <a:rPr lang="nl-NL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400" dirty="0" err="1"/>
                  <a:t>and</a:t>
                </a:r>
                <a:r>
                  <a:rPr lang="nl-NL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l-NL" sz="2400" dirty="0"/>
                  <a:t> </a:t>
                </a:r>
                <a:r>
                  <a:rPr lang="nl-NL" sz="2400" dirty="0" err="1"/>
                  <a:t>bounded</a:t>
                </a:r>
                <a:r>
                  <a:rPr lang="nl-NL" sz="2400" dirty="0"/>
                  <a:t>, </a:t>
                </a:r>
                <a:r>
                  <a:rPr lang="nl-NL" sz="2400" dirty="0" err="1"/>
                  <a:t>then</a:t>
                </a:r>
                <a:r>
                  <a:rPr lang="nl-NL" sz="2400" dirty="0"/>
                  <a:t> </a:t>
                </a:r>
                <a:r>
                  <a:rPr lang="nl-NL" sz="2400" u="sng" dirty="0" err="1"/>
                  <a:t>guaranteed</a:t>
                </a:r>
                <a:r>
                  <a:rPr lang="nl-NL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000" b="1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 :</m:t>
                    </m:r>
                    <m:sSub>
                      <m:sSubPr>
                        <m:ctrlPr>
                          <a:rPr lang="nl-NL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|"/>
                            <m:ctrlPr>
                              <a:rPr lang="nl-NL" sz="20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l-NL" sz="20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𝒐</m:t>
                                </m:r>
                              </m:e>
                              <m:sup>
                                <m:r>
                                  <a:rPr lang="nl-NL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l-NL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l-NL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l-NL" sz="2000" b="1" i="1">
                                <a:latin typeface="Cambria Math" panose="02040503050406030204" pitchFamily="18" charset="0"/>
                              </a:rPr>
                              <m:t>𝒐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nl-NL" sz="2000" b="0" i="0" smtClean="0">
                            <a:latin typeface="Cambria Math" panose="02040503050406030204" pitchFamily="18" charset="0"/>
                          </a:rPr>
                          <m:t>inf</m:t>
                        </m:r>
                      </m:sub>
                    </m:sSub>
                    <m:r>
                      <a:rPr lang="nl-NL" sz="2000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nl-NL" sz="2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200" u="sn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91F516-8333-3B74-8348-A4B9CAAFF0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3"/>
                <a:stretch>
                  <a:fillRect l="-1687" t="-2035" r="-2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C33D9-0D42-2A85-7181-B74FE1D74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19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1126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6E45C-F35F-24A3-F8E8-CBFA11B93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0D98-7239-4FD3-D0AF-F449C80BD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Semantic: semantic backpropagation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CA7459-C059-CF4D-C72C-CA32AF9A75D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895850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Focus on </a:t>
                </a:r>
                <a:r>
                  <a:rPr lang="en-US" sz="2400" i="1" dirty="0"/>
                  <a:t>behavior</a:t>
                </a:r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– </a:t>
                </a:r>
                <a:r>
                  <a:rPr lang="en-US" sz="2400" strike="sngStrike" dirty="0"/>
                  <a:t>ignoring</a:t>
                </a:r>
                <a:r>
                  <a:rPr lang="en-US" sz="2400" dirty="0"/>
                  <a:t> </a:t>
                </a:r>
                <a:r>
                  <a:rPr lang="en-US" sz="2400" i="1" dirty="0">
                    <a:solidFill>
                      <a:schemeClr val="accent1"/>
                    </a:solidFill>
                  </a:rPr>
                  <a:t>using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 internal comps.</a:t>
                </a:r>
                <a:br>
                  <a:rPr lang="en-US" sz="2400" dirty="0">
                    <a:solidFill>
                      <a:schemeClr val="accent1"/>
                    </a:solidFill>
                  </a:rPr>
                </a:br>
                <a:endParaRPr lang="en-US" sz="2400" dirty="0">
                  <a:solidFill>
                    <a:schemeClr val="accent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400" dirty="0"/>
                  <a:t>in e.g. [17]:</a:t>
                </a:r>
              </a:p>
              <a:p>
                <a:pPr lvl="1"/>
                <a:r>
                  <a:rPr lang="nl-NL" sz="2000" dirty="0"/>
                  <a:t>Pick random node </a:t>
                </a:r>
                <a:r>
                  <a:rPr lang="en-US" sz="2000" dirty="0">
                    <a:solidFill>
                      <a:srgbClr val="FFC000"/>
                    </a:solidFill>
                  </a:rPr>
                  <a:t>N</a:t>
                </a:r>
                <a:endParaRPr lang="nl-NL" sz="2000" dirty="0"/>
              </a:p>
              <a:p>
                <a:pPr lvl="1"/>
                <a:r>
                  <a:rPr lang="nl-NL" sz="2000" dirty="0" err="1"/>
                  <a:t>Recursively</a:t>
                </a:r>
                <a:r>
                  <a:rPr lang="nl-NL" sz="2000" dirty="0"/>
                  <a:t> invert </a:t>
                </a:r>
                <a:r>
                  <a:rPr lang="nl-NL" sz="2000" dirty="0" err="1"/>
                  <a:t>from</a:t>
                </a:r>
                <a:r>
                  <a:rPr lang="nl-NL" sz="2000" b="1" dirty="0"/>
                  <a:t> </a:t>
                </a:r>
                <a14:m>
                  <m:oMath xmlns:m="http://schemas.openxmlformats.org/officeDocument/2006/math">
                    <m:r>
                      <a:rPr lang="nl-NL" sz="20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nl-NL" sz="2000" dirty="0"/>
                  <a:t>, </a:t>
                </a:r>
                <a:r>
                  <a:rPr lang="nl-NL" sz="2000" dirty="0" err="1"/>
                  <a:t>obtain</a:t>
                </a:r>
                <a:r>
                  <a:rPr lang="nl-NL" sz="2000" dirty="0"/>
                  <a:t> </a:t>
                </a:r>
                <a14:m>
                  <m:oMath xmlns:m="http://schemas.openxmlformats.org/officeDocument/2006/math">
                    <m:r>
                      <a:rPr lang="nl-NL" sz="2000" b="1" i="1" smtClean="0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endParaRPr lang="nl-NL" sz="2000" b="1" dirty="0"/>
              </a:p>
              <a:p>
                <a:pPr lvl="1"/>
                <a:r>
                  <a:rPr lang="en-US" sz="2000" dirty="0"/>
                  <a:t>Search for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subtree</a:t>
                </a:r>
                <a:r>
                  <a:rPr lang="en-US" sz="2000" dirty="0"/>
                  <a:t> with </a:t>
                </a:r>
                <a14:m>
                  <m:oMath xmlns:m="http://schemas.openxmlformats.org/officeDocument/2006/math">
                    <m:r>
                      <a:rPr lang="nl-NL" sz="2000" b="1" i="1" smtClean="0">
                        <a:latin typeface="Cambria Math" panose="02040503050406030204" pitchFamily="18" charset="0"/>
                      </a:rPr>
                      <m:t>𝒐</m:t>
                    </m:r>
                    <m:r>
                      <a:rPr lang="nl-NL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l-NL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Replace </a:t>
                </a:r>
                <a:r>
                  <a:rPr lang="en-US" sz="2000" dirty="0">
                    <a:solidFill>
                      <a:srgbClr val="FFC000"/>
                    </a:solidFill>
                  </a:rPr>
                  <a:t>N</a:t>
                </a:r>
                <a:r>
                  <a:rPr lang="en-US" sz="2000" dirty="0"/>
                  <a:t> with that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subtree</a:t>
                </a:r>
                <a:br>
                  <a:rPr lang="en-US" sz="2000" dirty="0">
                    <a:solidFill>
                      <a:schemeClr val="accent6"/>
                    </a:solidFill>
                  </a:rPr>
                </a:br>
                <a:endParaRPr lang="en-US" sz="2000" dirty="0">
                  <a:solidFill>
                    <a:schemeClr val="accent6"/>
                  </a:solidFill>
                </a:endParaRPr>
              </a:p>
              <a:p>
                <a:r>
                  <a:rPr lang="en-US" sz="2400" dirty="0"/>
                  <a:t>This is </a:t>
                </a:r>
                <a:r>
                  <a:rPr lang="en-US" sz="2400" i="1" dirty="0"/>
                  <a:t>coordinate descent </a:t>
                </a:r>
                <a:r>
                  <a:rPr lang="en-US" sz="2400" dirty="0"/>
                  <a:t>in sub-function space</a:t>
                </a:r>
                <a:br>
                  <a:rPr lang="en-US" sz="2400" dirty="0"/>
                </a:br>
                <a:br>
                  <a:rPr lang="en-US" sz="3200" dirty="0"/>
                </a:b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CA7459-C059-CF4D-C72C-CA32AF9A75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895850"/>
              </a:xfrm>
              <a:blipFill>
                <a:blip r:embed="rId2"/>
                <a:stretch>
                  <a:fillRect l="-1711" t="-1809" b="-2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C4449-F6B7-DF7D-121A-C141C2E91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20</a:t>
            </a:fld>
            <a:endParaRPr lang="en-NL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2E4ADC5-30A6-7B31-48AF-E610A62D2E0A}"/>
              </a:ext>
            </a:extLst>
          </p:cNvPr>
          <p:cNvGrpSpPr/>
          <p:nvPr/>
        </p:nvGrpSpPr>
        <p:grpSpPr>
          <a:xfrm>
            <a:off x="6335485" y="2400410"/>
            <a:ext cx="5579116" cy="2516215"/>
            <a:chOff x="6335485" y="2400410"/>
            <a:chExt cx="5579116" cy="2516215"/>
          </a:xfrm>
        </p:grpSpPr>
        <p:pic>
          <p:nvPicPr>
            <p:cNvPr id="19458" name="Picture 2">
              <a:extLst>
                <a:ext uri="{FF2B5EF4-FFF2-40B4-BE49-F238E27FC236}">
                  <a16:creationId xmlns:a16="http://schemas.microsoft.com/office/drawing/2014/main" id="{003BEBDF-3F9F-6902-6B74-3522937366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74" r="8837" b="44161"/>
            <a:stretch>
              <a:fillRect/>
            </a:stretch>
          </p:blipFill>
          <p:spPr bwMode="auto">
            <a:xfrm>
              <a:off x="6335485" y="2864599"/>
              <a:ext cx="5579116" cy="2052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E704DF-5000-892D-2F0D-66D56352A725}"/>
                </a:ext>
              </a:extLst>
            </p:cNvPr>
            <p:cNvSpPr/>
            <p:nvPr/>
          </p:nvSpPr>
          <p:spPr>
            <a:xfrm>
              <a:off x="6841672" y="2461024"/>
              <a:ext cx="244928" cy="248104"/>
            </a:xfrm>
            <a:prstGeom prst="rect">
              <a:avLst/>
            </a:prstGeom>
            <a:solidFill>
              <a:srgbClr val="F6E1E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B61565-19C0-3548-5F54-F502B7352504}"/>
                </a:ext>
              </a:extLst>
            </p:cNvPr>
            <p:cNvSpPr/>
            <p:nvPr/>
          </p:nvSpPr>
          <p:spPr>
            <a:xfrm>
              <a:off x="9530630" y="2467514"/>
              <a:ext cx="244928" cy="248104"/>
            </a:xfrm>
            <a:prstGeom prst="rect">
              <a:avLst/>
            </a:prstGeom>
            <a:solidFill>
              <a:srgbClr val="E1E5F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1E642D-9602-D6BD-4E5D-1EA02E74E962}"/>
                </a:ext>
              </a:extLst>
            </p:cNvPr>
            <p:cNvSpPr txBox="1"/>
            <p:nvPr/>
          </p:nvSpPr>
          <p:spPr>
            <a:xfrm>
              <a:off x="7086600" y="2400410"/>
              <a:ext cx="20247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Current output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A2D8-0186-33F2-7C40-F9492366B2C1}"/>
                </a:ext>
              </a:extLst>
            </p:cNvPr>
            <p:cNvSpPr txBox="1"/>
            <p:nvPr/>
          </p:nvSpPr>
          <p:spPr>
            <a:xfrm>
              <a:off x="9775558" y="2417532"/>
              <a:ext cx="20247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Desired 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336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43DA7-ABB5-FB7A-4DEE-C8F1B5E8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2AC15-0968-A55C-7679-1386FE92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Semantic: </a:t>
            </a:r>
            <a:r>
              <a:rPr lang="en-US" dirty="0">
                <a:solidFill>
                  <a:schemeClr val="accent6"/>
                </a:solidFill>
              </a:rPr>
              <a:t>pros</a:t>
            </a:r>
            <a:r>
              <a:rPr lang="en-US" dirty="0"/>
              <a:t> &amp; </a:t>
            </a:r>
            <a:r>
              <a:rPr lang="en-US" dirty="0">
                <a:solidFill>
                  <a:schemeClr val="accent2"/>
                </a:solidFill>
              </a:rPr>
              <a:t>cons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79E533-6665-9B86-2B57-A267D0FF3C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5008873" cy="489585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nl-NL" sz="2400" dirty="0"/>
              </a:p>
              <a:p>
                <a:r>
                  <a:rPr lang="nl-NL" sz="2400" dirty="0">
                    <a:solidFill>
                      <a:schemeClr val="accent6"/>
                    </a:solidFill>
                  </a:rPr>
                  <a:t>More sample-</a:t>
                </a:r>
                <a:r>
                  <a:rPr lang="nl-NL" sz="2400" dirty="0" err="1">
                    <a:solidFill>
                      <a:schemeClr val="accent6"/>
                    </a:solidFill>
                  </a:rPr>
                  <a:t>efficient</a:t>
                </a:r>
                <a:r>
                  <a:rPr lang="nl-NL" sz="24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accent6"/>
                    </a:solidFill>
                  </a:rPr>
                  <a:t>than</a:t>
                </a:r>
                <a:r>
                  <a:rPr lang="nl-NL" sz="2400" dirty="0">
                    <a:solidFill>
                      <a:schemeClr val="accent6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accent6"/>
                    </a:solidFill>
                  </a:rPr>
                  <a:t>structural</a:t>
                </a:r>
                <a:br>
                  <a:rPr lang="nl-NL" sz="2400" dirty="0">
                    <a:solidFill>
                      <a:schemeClr val="accent1"/>
                    </a:solidFill>
                  </a:rPr>
                </a:br>
                <a:endParaRPr lang="nl-NL" sz="2400" dirty="0">
                  <a:solidFill>
                    <a:schemeClr val="accent1"/>
                  </a:solidFill>
                </a:endParaRPr>
              </a:p>
              <a:p>
                <a:r>
                  <a:rPr lang="nl-NL" sz="2400" dirty="0">
                    <a:solidFill>
                      <a:schemeClr val="accent2"/>
                    </a:solidFill>
                  </a:rPr>
                  <a:t>Can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be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expensive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: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sem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.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backpr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.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mutation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takes </a:t>
                </a:r>
                <a14:m>
                  <m:oMath xmlns:m="http://schemas.openxmlformats.org/officeDocument/2006/math">
                    <m:r>
                      <a:rPr lang="nl-NL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nl-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l-NL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 i="1" dirty="0">
                    <a:solidFill>
                      <a:schemeClr val="accent2"/>
                    </a:solidFill>
                  </a:rPr>
                  <a:t> ... 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like </a:t>
                </a:r>
                <a:r>
                  <a:rPr lang="nl-NL" sz="2400" i="1" dirty="0" err="1">
                    <a:solidFill>
                      <a:schemeClr val="accent2"/>
                    </a:solidFill>
                  </a:rPr>
                  <a:t>evaluating</a:t>
                </a:r>
                <a:r>
                  <a:rPr lang="nl-NL" sz="2400" i="1" dirty="0">
                    <a:solidFill>
                      <a:schemeClr val="accent2"/>
                    </a:solidFill>
                  </a:rPr>
                  <a:t>!</a:t>
                </a:r>
                <a:br>
                  <a:rPr lang="nl-NL" sz="2400" dirty="0">
                    <a:solidFill>
                      <a:schemeClr val="accent2"/>
                    </a:solidFill>
                  </a:rPr>
                </a:br>
                <a:endParaRPr lang="nl-NL" sz="2400" dirty="0">
                  <a:solidFill>
                    <a:schemeClr val="accent2"/>
                  </a:solidFill>
                </a:endParaRPr>
              </a:p>
              <a:p>
                <a:r>
                  <a:rPr lang="nl-NL" sz="2400" dirty="0" err="1">
                    <a:solidFill>
                      <a:schemeClr val="accent2"/>
                    </a:solidFill>
                  </a:rPr>
                  <a:t>Geometric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semantic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shown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equivalent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to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linear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combo on random </a:t>
                </a:r>
                <a:r>
                  <a:rPr lang="nl-NL" sz="2400" dirty="0" err="1">
                    <a:solidFill>
                      <a:schemeClr val="accent2"/>
                    </a:solidFill>
                  </a:rPr>
                  <a:t>functions</a:t>
                </a:r>
                <a:r>
                  <a:rPr lang="nl-NL" sz="2400" dirty="0">
                    <a:solidFill>
                      <a:schemeClr val="accent2"/>
                    </a:solidFill>
                  </a:rPr>
                  <a:t> [18]</a:t>
                </a:r>
                <a:br>
                  <a:rPr lang="nl-NL" sz="2400" dirty="0">
                    <a:solidFill>
                      <a:schemeClr val="accent2"/>
                    </a:solidFill>
                  </a:rPr>
                </a:br>
                <a:endParaRPr lang="nl-NL" sz="2400" dirty="0">
                  <a:solidFill>
                    <a:schemeClr val="accent2"/>
                  </a:solidFill>
                </a:endParaRPr>
              </a:p>
              <a:p>
                <a:r>
                  <a:rPr lang="nl-NL" sz="2400" dirty="0" err="1">
                    <a:solidFill>
                      <a:schemeClr val="accent2"/>
                    </a:solidFill>
                  </a:rPr>
                  <a:t>Bloat-friendly</a:t>
                </a:r>
                <a:endParaRPr lang="nl-NL" sz="2400" dirty="0">
                  <a:solidFill>
                    <a:schemeClr val="accent2"/>
                  </a:solidFill>
                </a:endParaRPr>
              </a:p>
              <a:p>
                <a:endParaRPr lang="nl-NL" sz="2400" dirty="0"/>
              </a:p>
              <a:p>
                <a:pPr marL="0" indent="0">
                  <a:buNone/>
                </a:pPr>
                <a:br>
                  <a:rPr lang="en-US" sz="3200" dirty="0"/>
                </a:b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79E533-6665-9B86-2B57-A267D0FF3C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5008873" cy="4895850"/>
              </a:xfrm>
              <a:blipFill>
                <a:blip r:embed="rId2"/>
                <a:stretch>
                  <a:fillRect l="-3030" t="-1809" r="-227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AF3FF1-DE9B-D3A1-C6A9-3471E809D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FE8E1A5-B79F-4140-A00C-62F074C5F690}" type="slidenum">
              <a:rPr lang="en-NL" smtClean="0"/>
              <a:t>21</a:t>
            </a:fld>
            <a:endParaRPr lang="en-NL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62BDD3-4411-5A90-189F-918C43ACDD4E}"/>
              </a:ext>
            </a:extLst>
          </p:cNvPr>
          <p:cNvGrpSpPr/>
          <p:nvPr/>
        </p:nvGrpSpPr>
        <p:grpSpPr>
          <a:xfrm>
            <a:off x="5847072" y="748823"/>
            <a:ext cx="5831464" cy="5507339"/>
            <a:chOff x="5847072" y="748823"/>
            <a:chExt cx="5831464" cy="550733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1B59213-DB81-E1A5-9676-246CC6D9707D}"/>
                </a:ext>
              </a:extLst>
            </p:cNvPr>
            <p:cNvGrpSpPr/>
            <p:nvPr/>
          </p:nvGrpSpPr>
          <p:grpSpPr>
            <a:xfrm>
              <a:off x="5847072" y="748823"/>
              <a:ext cx="5831464" cy="5507339"/>
              <a:chOff x="5943600" y="1314323"/>
              <a:chExt cx="5831464" cy="5507339"/>
            </a:xfrm>
          </p:grpSpPr>
          <p:pic>
            <p:nvPicPr>
              <p:cNvPr id="17" name="Content Placeholder 9" descr="A graph with numbers and dots&#10;&#10;AI-generated content may be incorrect.">
                <a:extLst>
                  <a:ext uri="{FF2B5EF4-FFF2-40B4-BE49-F238E27FC236}">
                    <a16:creationId xmlns:a16="http://schemas.microsoft.com/office/drawing/2014/main" id="{FA130736-E670-DCD3-AD4B-E299435C0B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3600" y="1314323"/>
                <a:ext cx="5831464" cy="5407152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D5500CE-8972-92DB-9B70-4D9AB652031F}"/>
                  </a:ext>
                </a:extLst>
              </p:cNvPr>
              <p:cNvSpPr txBox="1"/>
              <p:nvPr/>
            </p:nvSpPr>
            <p:spPr>
              <a:xfrm>
                <a:off x="8894750" y="6575441"/>
                <a:ext cx="236795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2">
                        <a:lumMod val="50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</a:rPr>
                  <a:t>Pic from [15] – Permission by author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5FCCF52-5DB8-FF96-42BD-7EFA8307A6EE}"/>
                </a:ext>
              </a:extLst>
            </p:cNvPr>
            <p:cNvSpPr/>
            <p:nvPr/>
          </p:nvSpPr>
          <p:spPr>
            <a:xfrm>
              <a:off x="6641432" y="2566737"/>
              <a:ext cx="898357" cy="513347"/>
            </a:xfrm>
            <a:prstGeom prst="rect">
              <a:avLst/>
            </a:prstGeom>
            <a:solidFill>
              <a:srgbClr val="FFFF00">
                <a:alpha val="3058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864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F365-EDD6-E8B3-EA6C-49F909E6F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121C5-FE6E-327C-16E5-0E32D445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EFF8F-9107-EB90-D0F8-187A75BBB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Deep reinforcement learning to pre-trained transformers </a:t>
            </a:r>
            <a:r>
              <a:rPr lang="en-US" strike="sngStrike" dirty="0"/>
              <a:t>&amp; hybrids</a:t>
            </a:r>
            <a:r>
              <a:rPr lang="en-US" dirty="0"/>
              <a:t> (2020s)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FE5E9-4B27-C746-9AF4-FEFC3BDB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22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4397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F9663-616C-766A-9298-217E0012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30C32-6C5E-CA0F-B857-6EA2ADC9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Neural: 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3CC464-4014-76E9-9602-66801D23A10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072743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Encoding of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: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tokens</a:t>
                </a:r>
                <a:r>
                  <a:rPr lang="en-US" sz="2000" dirty="0"/>
                  <a:t> representing primitives (e.g. pre-order traversal)</a:t>
                </a:r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  <m:sub>
                        <m:r>
                          <a:rPr lang="nl-NL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p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nl-NL" sz="2000" i="1" dirty="0"/>
                  <a:t>    </a:t>
                </a:r>
                <a:br>
                  <a:rPr lang="nl-NL" sz="2000" i="1" dirty="0"/>
                </a:br>
                <a:r>
                  <a:rPr lang="nl-NL" sz="2000" dirty="0" err="1"/>
                  <a:t>recurrent</a:t>
                </a:r>
                <a:r>
                  <a:rPr lang="nl-NL" sz="2000" dirty="0"/>
                  <a:t> </a:t>
                </a:r>
                <a:r>
                  <a:rPr lang="nl-NL" sz="2000" dirty="0" err="1"/>
                  <a:t>neural</a:t>
                </a:r>
                <a:r>
                  <a:rPr lang="nl-NL" sz="2000" dirty="0"/>
                  <a:t> net </a:t>
                </a:r>
                <a:r>
                  <a:rPr lang="nl-NL" sz="2000" dirty="0" err="1"/>
                  <a:t>with</a:t>
                </a:r>
                <a:r>
                  <a:rPr lang="nl-NL" sz="2000" dirty="0"/>
                  <a:t> </a:t>
                </a:r>
                <a:br>
                  <a:rPr lang="nl-NL" sz="2000" dirty="0"/>
                </a:br>
                <a:r>
                  <a:rPr lang="nl-NL" sz="2000" dirty="0"/>
                  <a:t>parameters </a:t>
                </a:r>
                <a14:m>
                  <m:oMath xmlns:m="http://schemas.openxmlformats.org/officeDocument/2006/math">
                    <m:r>
                      <a:rPr lang="nl-N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nl-NL" sz="2400" dirty="0"/>
                  <a:t> </a:t>
                </a:r>
                <a:r>
                  <a:rPr lang="nl-NL" sz="2000" dirty="0" err="1"/>
                  <a:t>queried</a:t>
                </a:r>
                <a:r>
                  <a:rPr lang="nl-NL" sz="2000" dirty="0"/>
                  <a:t> </a:t>
                </a:r>
                <a:br>
                  <a:rPr lang="nl-NL" sz="2000" dirty="0"/>
                </a:br>
                <a:r>
                  <a:rPr lang="nl-NL" sz="2000" dirty="0" err="1"/>
                  <a:t>recursively</a:t>
                </a:r>
                <a:r>
                  <a:rPr lang="nl-NL" sz="2000" dirty="0"/>
                  <a:t> </a:t>
                </a:r>
                <a:r>
                  <a:rPr lang="nl-NL" sz="2000" dirty="0" err="1"/>
                  <a:t>until</a:t>
                </a:r>
                <a:r>
                  <a:rPr lang="nl-NL" sz="2000" dirty="0"/>
                  <a:t>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l-NL" sz="2000" dirty="0"/>
                  <a:t> is </a:t>
                </a:r>
                <a:r>
                  <a:rPr lang="nl-NL" sz="2000" dirty="0" err="1"/>
                  <a:t>formed</a:t>
                </a:r>
                <a:br>
                  <a:rPr lang="nl-NL" sz="2400" dirty="0"/>
                </a:br>
                <a:endParaRPr lang="en-US" sz="2400" dirty="0"/>
              </a:p>
              <a:p>
                <a:r>
                  <a:rPr lang="en-US" sz="2000" dirty="0"/>
                  <a:t>Algo of [20]:</a:t>
                </a:r>
              </a:p>
              <a:p>
                <a:pPr lvl="1"/>
                <a:r>
                  <a:rPr lang="en-US" sz="2000" dirty="0"/>
                  <a:t>Sample many solutions </a:t>
                </a:r>
                <a:br>
                  <a:rPr lang="en-US" sz="2000" dirty="0"/>
                </a:br>
                <a:r>
                  <a:rPr lang="en-US" sz="2000" dirty="0"/>
                  <a:t>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  <m:sub>
                        <m:r>
                          <a:rPr lang="nl-N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Compute reward on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/>
                  <a:t>-best</a:t>
                </a:r>
              </a:p>
              <a:p>
                <a:pPr lvl="1"/>
                <a:r>
                  <a:rPr lang="en-US" sz="2000" dirty="0"/>
                  <a:t>Backpropagate to update </a:t>
                </a:r>
                <a14:m>
                  <m:oMath xmlns:m="http://schemas.openxmlformats.org/officeDocument/2006/math">
                    <m:r>
                      <a:rPr lang="nl-N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𝒘</m:t>
                    </m:r>
                  </m:oMath>
                </a14:m>
                <a:br>
                  <a:rPr lang="en-US" sz="1600" dirty="0"/>
                </a:b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3CC464-4014-76E9-9602-66801D23A1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072743" cy="4351338"/>
              </a:xfrm>
              <a:blipFill>
                <a:blip r:embed="rId2"/>
                <a:stretch>
                  <a:fillRect l="-1750" t="-1163" b="-8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CC593-EF6C-4D57-DEAD-03C322DF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23</a:t>
            </a:fld>
            <a:endParaRPr lang="en-NL"/>
          </a:p>
        </p:txBody>
      </p:sp>
      <p:pic>
        <p:nvPicPr>
          <p:cNvPr id="7" name="Picture 6" descr="A diagram of a graph&#10;&#10;AI-generated content may be incorrect.">
            <a:extLst>
              <a:ext uri="{FF2B5EF4-FFF2-40B4-BE49-F238E27FC236}">
                <a16:creationId xmlns:a16="http://schemas.microsoft.com/office/drawing/2014/main" id="{EFA2E70A-2C04-B203-5F2E-F5DB1572C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469" y="2483633"/>
            <a:ext cx="6821715" cy="2813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51446B-6850-9811-CDA5-809401B67354}"/>
              </a:ext>
            </a:extLst>
          </p:cNvPr>
          <p:cNvSpPr txBox="1"/>
          <p:nvPr/>
        </p:nvSpPr>
        <p:spPr>
          <a:xfrm>
            <a:off x="7891124" y="5693988"/>
            <a:ext cx="3918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For a similar idea, but more clearly similar to</a:t>
            </a:r>
            <a:br>
              <a:rPr lang="en-US" sz="1400" dirty="0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probab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. model-based, see [21]</a:t>
            </a:r>
          </a:p>
        </p:txBody>
      </p:sp>
    </p:spTree>
    <p:extLst>
      <p:ext uri="{BB962C8B-B14F-4D97-AF65-F5344CB8AC3E}">
        <p14:creationId xmlns:p14="http://schemas.microsoft.com/office/powerpoint/2010/main" val="326616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B9A0F-4FEB-6E70-1182-D1E09A6C7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3E502-A6F6-9107-1595-55C33C43D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Neural: pre-trained transformers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7EDD3-6FEC-E82F-E19B-42A0BF542C8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000" dirty="0"/>
                  <a:t>Encoding of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: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tokens</a:t>
                </a:r>
                <a:r>
                  <a:rPr lang="en-US" sz="2000" dirty="0"/>
                  <a:t> representing primitives (e.g. pre-order traversal)</a:t>
                </a:r>
                <a:br>
                  <a:rPr lang="en-US" sz="24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  <m:sub>
                        <m:r>
                          <a:rPr lang="nl-NL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r>
                      <a:rPr lang="nl-NL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e>
                      <m:sup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nl-NL" sz="2000" i="1" dirty="0"/>
                  <a:t>    </a:t>
                </a:r>
                <a:br>
                  <a:rPr lang="nl-NL" sz="2000" i="1" dirty="0"/>
                </a:br>
                <a:r>
                  <a:rPr lang="nl-NL" sz="2000" dirty="0" err="1"/>
                  <a:t>transformer</a:t>
                </a:r>
                <a:r>
                  <a:rPr lang="nl-NL" sz="2000" dirty="0"/>
                  <a:t> </a:t>
                </a:r>
                <a:r>
                  <a:rPr lang="nl-NL" sz="2000" dirty="0" err="1"/>
                  <a:t>with</a:t>
                </a:r>
                <a:r>
                  <a:rPr lang="nl-NL" sz="2000" dirty="0"/>
                  <a:t> parameters </a:t>
                </a:r>
                <a:br>
                  <a:rPr lang="nl-NL" sz="2000" dirty="0"/>
                </a:br>
                <a14:m>
                  <m:oMath xmlns:m="http://schemas.openxmlformats.org/officeDocument/2006/math">
                    <m:r>
                      <a:rPr lang="nl-NL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nl-NL" sz="2400" dirty="0"/>
                  <a:t> </a:t>
                </a:r>
                <a:r>
                  <a:rPr lang="nl-NL" sz="2000" dirty="0" err="1"/>
                  <a:t>queried</a:t>
                </a:r>
                <a:r>
                  <a:rPr lang="nl-NL" sz="2000" dirty="0"/>
                  <a:t> </a:t>
                </a:r>
                <a:r>
                  <a:rPr lang="nl-NL" sz="2000" dirty="0" err="1"/>
                  <a:t>recursively</a:t>
                </a:r>
                <a:r>
                  <a:rPr lang="nl-NL" sz="2000" dirty="0"/>
                  <a:t> </a:t>
                </a:r>
                <a:r>
                  <a:rPr lang="nl-NL" sz="2000" dirty="0" err="1"/>
                  <a:t>until</a:t>
                </a:r>
                <a:r>
                  <a:rPr lang="nl-NL" sz="2000" dirty="0"/>
                  <a:t>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l-NL" sz="2000" dirty="0"/>
                  <a:t> </a:t>
                </a:r>
                <a:br>
                  <a:rPr lang="nl-NL" sz="2000" dirty="0"/>
                </a:br>
                <a:r>
                  <a:rPr lang="nl-NL" sz="2000" dirty="0"/>
                  <a:t>is </a:t>
                </a:r>
                <a:r>
                  <a:rPr lang="nl-NL" sz="2000" dirty="0" err="1"/>
                  <a:t>formed</a:t>
                </a:r>
                <a:r>
                  <a:rPr lang="nl-NL" sz="2000" dirty="0"/>
                  <a:t>;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conditioned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 </a:t>
                </a:r>
                <a:r>
                  <a:rPr lang="nl-NL" sz="2000" dirty="0" err="1">
                    <a:solidFill>
                      <a:schemeClr val="accent2"/>
                    </a:solidFill>
                  </a:rPr>
                  <a:t>also</a:t>
                </a:r>
                <a:r>
                  <a:rPr lang="nl-NL" sz="2000" dirty="0">
                    <a:solidFill>
                      <a:schemeClr val="accent2"/>
                    </a:solidFill>
                  </a:rPr>
                  <a:t> </a:t>
                </a:r>
                <a:br>
                  <a:rPr lang="nl-NL" sz="2000" dirty="0">
                    <a:solidFill>
                      <a:schemeClr val="accent2"/>
                    </a:solidFill>
                  </a:rPr>
                </a:br>
                <a:r>
                  <a:rPr lang="nl-NL" sz="2000" dirty="0">
                    <a:solidFill>
                      <a:schemeClr val="accent2"/>
                    </a:solidFill>
                  </a:rPr>
                  <a:t>on data</a:t>
                </a:r>
                <a:br>
                  <a:rPr lang="nl-NL" sz="2400" dirty="0"/>
                </a:br>
                <a:endParaRPr lang="en-US" sz="2400" dirty="0"/>
              </a:p>
              <a:p>
                <a:r>
                  <a:rPr lang="en-US" sz="2000" dirty="0"/>
                  <a:t>Algos of [22, 23]: </a:t>
                </a:r>
                <a:r>
                  <a:rPr lang="en-US" sz="2000" u="sng" dirty="0">
                    <a:solidFill>
                      <a:schemeClr val="accent6"/>
                    </a:solidFill>
                  </a:rPr>
                  <a:t>pre-training</a:t>
                </a:r>
                <a:endParaRPr lang="en-US" sz="2000" u="sng" dirty="0"/>
              </a:p>
              <a:p>
                <a:pPr lvl="1"/>
                <a:r>
                  <a:rPr lang="nl-NL" sz="2000" dirty="0">
                    <a:solidFill>
                      <a:schemeClr val="accent6"/>
                    </a:solidFill>
                  </a:rPr>
                  <a:t>Synthesize</a:t>
                </a:r>
                <a14:m>
                  <m:oMath xmlns:m="http://schemas.openxmlformats.org/officeDocument/2006/math">
                    <m:r>
                      <a:rPr lang="nl-NL" sz="2000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accent6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nl-NL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accent6"/>
                    </a:solidFill>
                  </a:rPr>
                  <a:t>, </a:t>
                </a:r>
                <a:br>
                  <a:rPr lang="en-US" sz="2000" dirty="0">
                    <a:solidFill>
                      <a:schemeClr val="accent6"/>
                    </a:solidFill>
                  </a:rPr>
                </a:br>
                <a:r>
                  <a:rPr lang="en-US" sz="2000" dirty="0">
                    <a:solidFill>
                      <a:schemeClr val="accent6"/>
                    </a:solidFill>
                  </a:rPr>
                  <a:t>	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b="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l-NL" sz="2000" b="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l-NL" sz="20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</m:t>
                    </m:r>
                    <m:r>
                      <a:rPr lang="nl-NL" sz="20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sz="20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0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nl-NL" sz="20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sz="2000" dirty="0">
                    <a:solidFill>
                      <a:schemeClr val="accent6"/>
                    </a:solidFill>
                  </a:rPr>
                  <a:t>Train to classify </a:t>
                </a:r>
                <a14:m>
                  <m:oMath xmlns:m="http://schemas.openxmlformats.org/officeDocument/2006/math">
                    <m:r>
                      <a:rPr lang="nl-NL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chemeClr val="accent6"/>
                    </a:solidFill>
                  </a:rPr>
                  <a:t>’s tokens </a:t>
                </a:r>
                <a:br>
                  <a:rPr lang="en-US" sz="2000" dirty="0">
                    <a:solidFill>
                      <a:schemeClr val="accent6"/>
                    </a:solidFill>
                  </a:rPr>
                </a:br>
                <a:r>
                  <a:rPr lang="en-US" sz="2000" dirty="0">
                    <a:solidFill>
                      <a:schemeClr val="accent6"/>
                    </a:solidFill>
                  </a:rPr>
                  <a:t>	from </a:t>
                </a:r>
                <a14:m>
                  <m:oMath xmlns:m="http://schemas.openxmlformats.org/officeDocument/2006/math">
                    <m:r>
                      <a:rPr lang="nl-NL" sz="2000" b="0" i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{(</m:t>
                    </m:r>
                    <m:sSub>
                      <m:sSubPr>
                        <m:ctrlPr>
                          <a:rPr lang="nl-NL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nl-NL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l-NL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l-NL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l-NL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l-NL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)}</m:t>
                    </m:r>
                  </m:oMath>
                </a14:m>
                <a:endParaRPr lang="en-US" sz="2000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sz="2000" dirty="0"/>
                  <a:t>At </a:t>
                </a:r>
                <a:r>
                  <a:rPr lang="en-US" sz="2000" i="1" dirty="0"/>
                  <a:t>search</a:t>
                </a:r>
                <a:r>
                  <a:rPr lang="en-US" sz="2000" dirty="0"/>
                  <a:t> time, just input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l-NL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l-NL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real</m:t>
                        </m:r>
                      </m:sup>
                    </m:sSubSup>
                    <m:r>
                      <a:rPr lang="nl-NL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nl-NL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l-NL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l-NL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real</m:t>
                        </m:r>
                      </m:sup>
                    </m:sSubSup>
                  </m:oMath>
                </a14:m>
                <a:br>
                  <a:rPr lang="en-US" sz="2000" dirty="0"/>
                </a:b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B7EDD3-6FEC-E82F-E19B-42A0BF542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711" t="-1163" b="-21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AF665-0322-89C7-AED5-EE8B1A3B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24</a:t>
            </a:fld>
            <a:endParaRPr lang="en-NL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6003857-F3DB-7046-A8A4-ADB00AFDB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2546161"/>
            <a:ext cx="7277100" cy="372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4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614B4-053B-47F6-3832-90FC1A1C6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5949F-9696-7F75-529D-DAB9DCE7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Neural: </a:t>
            </a:r>
            <a:r>
              <a:rPr lang="en-US" dirty="0">
                <a:solidFill>
                  <a:schemeClr val="accent6"/>
                </a:solidFill>
              </a:rPr>
              <a:t>pros</a:t>
            </a:r>
            <a:r>
              <a:rPr lang="en-US" dirty="0"/>
              <a:t> &amp; </a:t>
            </a:r>
            <a:r>
              <a:rPr lang="en-US" dirty="0">
                <a:solidFill>
                  <a:schemeClr val="accent2"/>
                </a:solidFill>
              </a:rPr>
              <a:t>cons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14EAC-A67E-7C58-1310-8B6D193791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61181" cy="489585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400" dirty="0"/>
          </a:p>
          <a:p>
            <a:r>
              <a:rPr lang="nl-NL" sz="2400" dirty="0" err="1">
                <a:solidFill>
                  <a:schemeClr val="accent1"/>
                </a:solidFill>
              </a:rPr>
              <a:t>Essentially</a:t>
            </a:r>
            <a:r>
              <a:rPr lang="nl-NL" sz="2400" dirty="0"/>
              <a:t>: modern </a:t>
            </a:r>
            <a:r>
              <a:rPr lang="nl-NL" sz="2400" dirty="0" err="1"/>
              <a:t>probabilistic</a:t>
            </a:r>
            <a:r>
              <a:rPr lang="nl-NL" sz="2400" dirty="0"/>
              <a:t> model-</a:t>
            </a:r>
            <a:r>
              <a:rPr lang="nl-NL" sz="2400" dirty="0" err="1"/>
              <a:t>based</a:t>
            </a:r>
            <a:r>
              <a:rPr lang="nl-NL" sz="2400" dirty="0"/>
              <a:t> – </a:t>
            </a:r>
            <a:r>
              <a:rPr lang="nl-NL" sz="2400" dirty="0" err="1"/>
              <a:t>the</a:t>
            </a:r>
            <a:r>
              <a:rPr lang="nl-NL" sz="2400" dirty="0"/>
              <a:t> </a:t>
            </a:r>
            <a:r>
              <a:rPr lang="nl-NL" sz="2400" dirty="0" err="1"/>
              <a:t>neural</a:t>
            </a:r>
            <a:r>
              <a:rPr lang="nl-NL" sz="2400" dirty="0"/>
              <a:t> net is </a:t>
            </a:r>
            <a:r>
              <a:rPr lang="nl-NL" sz="2400" dirty="0" err="1"/>
              <a:t>the</a:t>
            </a:r>
            <a:r>
              <a:rPr lang="nl-NL" sz="2400" dirty="0"/>
              <a:t> model</a:t>
            </a:r>
            <a:br>
              <a:rPr lang="nl-NL" sz="2400" dirty="0"/>
            </a:br>
            <a:endParaRPr lang="nl-NL" sz="2400" dirty="0"/>
          </a:p>
          <a:p>
            <a:r>
              <a:rPr lang="nl-NL" sz="2400" dirty="0" err="1">
                <a:solidFill>
                  <a:schemeClr val="accent6"/>
                </a:solidFill>
              </a:rPr>
              <a:t>Captures</a:t>
            </a:r>
            <a:r>
              <a:rPr lang="nl-NL" sz="2400" dirty="0">
                <a:solidFill>
                  <a:schemeClr val="accent6"/>
                </a:solidFill>
              </a:rPr>
              <a:t> </a:t>
            </a:r>
            <a:r>
              <a:rPr lang="nl-NL" sz="2400" dirty="0" err="1">
                <a:solidFill>
                  <a:schemeClr val="accent6"/>
                </a:solidFill>
              </a:rPr>
              <a:t>higher</a:t>
            </a:r>
            <a:r>
              <a:rPr lang="nl-NL" sz="2400" dirty="0">
                <a:solidFill>
                  <a:schemeClr val="accent6"/>
                </a:solidFill>
              </a:rPr>
              <a:t> order </a:t>
            </a:r>
            <a:r>
              <a:rPr lang="nl-NL" sz="2400" dirty="0" err="1">
                <a:solidFill>
                  <a:schemeClr val="accent6"/>
                </a:solidFill>
              </a:rPr>
              <a:t>interactions</a:t>
            </a:r>
            <a:r>
              <a:rPr lang="nl-NL" sz="2400" dirty="0">
                <a:solidFill>
                  <a:schemeClr val="accent6"/>
                </a:solidFill>
              </a:rPr>
              <a:t> </a:t>
            </a:r>
            <a:r>
              <a:rPr lang="nl-NL" sz="2400" dirty="0" err="1">
                <a:solidFill>
                  <a:schemeClr val="accent6"/>
                </a:solidFill>
              </a:rPr>
              <a:t>approximately</a:t>
            </a:r>
            <a:r>
              <a:rPr lang="nl-NL" sz="2400" dirty="0">
                <a:solidFill>
                  <a:schemeClr val="accent6"/>
                </a:solidFill>
              </a:rPr>
              <a:t>, </a:t>
            </a:r>
            <a:r>
              <a:rPr lang="nl-NL" sz="2400" dirty="0" err="1">
                <a:solidFill>
                  <a:schemeClr val="accent6"/>
                </a:solidFill>
              </a:rPr>
              <a:t>remaining</a:t>
            </a:r>
            <a:r>
              <a:rPr lang="nl-NL" sz="2400" dirty="0">
                <a:solidFill>
                  <a:schemeClr val="accent6"/>
                </a:solidFill>
              </a:rPr>
              <a:t> </a:t>
            </a:r>
            <a:r>
              <a:rPr lang="nl-NL" sz="2400" dirty="0" err="1">
                <a:solidFill>
                  <a:schemeClr val="accent6"/>
                </a:solidFill>
              </a:rPr>
              <a:t>computationally</a:t>
            </a:r>
            <a:r>
              <a:rPr lang="nl-NL" sz="2400" dirty="0">
                <a:solidFill>
                  <a:schemeClr val="accent6"/>
                </a:solidFill>
              </a:rPr>
              <a:t> </a:t>
            </a:r>
            <a:r>
              <a:rPr lang="nl-NL" sz="2400" dirty="0" err="1">
                <a:solidFill>
                  <a:schemeClr val="accent6"/>
                </a:solidFill>
              </a:rPr>
              <a:t>cheap</a:t>
            </a:r>
            <a:br>
              <a:rPr lang="nl-NL" sz="2400" dirty="0">
                <a:solidFill>
                  <a:schemeClr val="accent6"/>
                </a:solidFill>
              </a:rPr>
            </a:br>
            <a:endParaRPr lang="nl-NL" sz="2400" dirty="0">
              <a:solidFill>
                <a:schemeClr val="accent6"/>
              </a:solidFill>
            </a:endParaRPr>
          </a:p>
          <a:p>
            <a:r>
              <a:rPr lang="nl-NL" sz="2400" dirty="0">
                <a:solidFill>
                  <a:schemeClr val="accent2"/>
                </a:solidFill>
              </a:rPr>
              <a:t>In </a:t>
            </a:r>
            <a:r>
              <a:rPr lang="nl-NL" sz="2400" dirty="0" err="1">
                <a:solidFill>
                  <a:schemeClr val="accent2"/>
                </a:solidFill>
              </a:rPr>
              <a:t>practice</a:t>
            </a:r>
            <a:r>
              <a:rPr lang="nl-NL" sz="2400" dirty="0">
                <a:solidFill>
                  <a:schemeClr val="accent2"/>
                </a:solidFill>
              </a:rPr>
              <a:t>, </a:t>
            </a:r>
            <a:r>
              <a:rPr lang="nl-NL" sz="2400" dirty="0" err="1">
                <a:solidFill>
                  <a:schemeClr val="accent2"/>
                </a:solidFill>
              </a:rPr>
              <a:t>success</a:t>
            </a:r>
            <a:r>
              <a:rPr lang="nl-NL" sz="2400" dirty="0">
                <a:solidFill>
                  <a:schemeClr val="accent2"/>
                </a:solidFill>
              </a:rPr>
              <a:t> </a:t>
            </a:r>
            <a:r>
              <a:rPr lang="nl-NL" sz="2400" dirty="0" err="1">
                <a:solidFill>
                  <a:schemeClr val="accent2"/>
                </a:solidFill>
              </a:rPr>
              <a:t>shown</a:t>
            </a:r>
            <a:r>
              <a:rPr lang="nl-NL" sz="2400" dirty="0">
                <a:solidFill>
                  <a:schemeClr val="accent2"/>
                </a:solidFill>
              </a:rPr>
              <a:t> </a:t>
            </a:r>
            <a:r>
              <a:rPr lang="nl-NL" sz="2400" dirty="0" err="1">
                <a:solidFill>
                  <a:schemeClr val="accent2"/>
                </a:solidFill>
              </a:rPr>
              <a:t>mostly</a:t>
            </a:r>
            <a:r>
              <a:rPr lang="nl-NL" sz="2400" dirty="0">
                <a:solidFill>
                  <a:schemeClr val="accent2"/>
                </a:solidFill>
              </a:rPr>
              <a:t> on smaller </a:t>
            </a:r>
            <a:r>
              <a:rPr lang="nl-NL" sz="2400" dirty="0" err="1">
                <a:solidFill>
                  <a:schemeClr val="accent2"/>
                </a:solidFill>
              </a:rPr>
              <a:t>problems</a:t>
            </a:r>
            <a:r>
              <a:rPr lang="nl-NL" sz="2400" dirty="0">
                <a:solidFill>
                  <a:schemeClr val="accent2"/>
                </a:solidFill>
              </a:rPr>
              <a:t> (e.g. recovery of Feynman benchmark)</a:t>
            </a:r>
            <a:br>
              <a:rPr lang="nl-NL" sz="2400" dirty="0">
                <a:solidFill>
                  <a:schemeClr val="accent1"/>
                </a:solidFill>
              </a:rPr>
            </a:br>
            <a:endParaRPr lang="nl-NL" sz="2400" dirty="0">
              <a:solidFill>
                <a:schemeClr val="accent1"/>
              </a:solidFill>
            </a:endParaRPr>
          </a:p>
          <a:p>
            <a:endParaRPr lang="nl-NL" sz="2400" dirty="0"/>
          </a:p>
          <a:p>
            <a:pPr marL="0" indent="0">
              <a:buNone/>
            </a:pPr>
            <a:br>
              <a:rPr lang="en-US" sz="3200" dirty="0"/>
            </a:br>
            <a:endParaRPr lang="en-US" sz="320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B1CD076-8BBF-837A-8FC6-55D1F68AA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FE8E1A5-B79F-4140-A00C-62F074C5F690}" type="slidenum">
              <a:rPr lang="en-NL" smtClean="0"/>
              <a:t>25</a:t>
            </a:fld>
            <a:endParaRPr lang="en-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AB6175-9078-2D21-8EBB-2C58411664DC}"/>
              </a:ext>
            </a:extLst>
          </p:cNvPr>
          <p:cNvGrpSpPr/>
          <p:nvPr/>
        </p:nvGrpSpPr>
        <p:grpSpPr>
          <a:xfrm>
            <a:off x="6867330" y="1424873"/>
            <a:ext cx="4666811" cy="4599137"/>
            <a:chOff x="6867330" y="1424873"/>
            <a:chExt cx="4666811" cy="459913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176C45-EF8E-3A32-2A75-E893DDC5C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67330" y="1424873"/>
              <a:ext cx="4666811" cy="426679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93BAF4-E584-63E5-5D1C-B492F6866DF5}"/>
                </a:ext>
              </a:extLst>
            </p:cNvPr>
            <p:cNvSpPr txBox="1"/>
            <p:nvPr/>
          </p:nvSpPr>
          <p:spPr>
            <a:xfrm>
              <a:off x="9031299" y="5777789"/>
              <a:ext cx="9509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Pic from [15]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D59A87F-D19F-261F-8735-330E7DDA5B40}"/>
                </a:ext>
              </a:extLst>
            </p:cNvPr>
            <p:cNvSpPr/>
            <p:nvPr/>
          </p:nvSpPr>
          <p:spPr>
            <a:xfrm>
              <a:off x="7539135" y="2276669"/>
              <a:ext cx="373224" cy="242596"/>
            </a:xfrm>
            <a:prstGeom prst="rect">
              <a:avLst/>
            </a:prstGeom>
            <a:solidFill>
              <a:srgbClr val="FFFF00">
                <a:alpha val="3098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552922-79B8-1AD2-E30D-BEAA8E0D30D1}"/>
              </a:ext>
            </a:extLst>
          </p:cNvPr>
          <p:cNvGrpSpPr/>
          <p:nvPr/>
        </p:nvGrpSpPr>
        <p:grpSpPr>
          <a:xfrm>
            <a:off x="5936105" y="995977"/>
            <a:ext cx="5831464" cy="5525919"/>
            <a:chOff x="5943600" y="1314323"/>
            <a:chExt cx="5831464" cy="5525919"/>
          </a:xfrm>
        </p:grpSpPr>
        <p:pic>
          <p:nvPicPr>
            <p:cNvPr id="11" name="Content Placeholder 9" descr="A graph with numbers and dots&#10;&#10;AI-generated content may be incorrect.">
              <a:extLst>
                <a:ext uri="{FF2B5EF4-FFF2-40B4-BE49-F238E27FC236}">
                  <a16:creationId xmlns:a16="http://schemas.microsoft.com/office/drawing/2014/main" id="{B3CE879C-8E23-7607-2DCA-2F9B9B559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3600" y="1314323"/>
              <a:ext cx="5831464" cy="540715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B03D60-4C1D-545D-2A22-ACCBF9466563}"/>
                </a:ext>
              </a:extLst>
            </p:cNvPr>
            <p:cNvSpPr txBox="1"/>
            <p:nvPr/>
          </p:nvSpPr>
          <p:spPr>
            <a:xfrm>
              <a:off x="8939542" y="6594021"/>
              <a:ext cx="2367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Pic from [15] – Permission by author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E383838-575C-2DA3-DBF6-32C7C57401AC}"/>
              </a:ext>
            </a:extLst>
          </p:cNvPr>
          <p:cNvSpPr/>
          <p:nvPr/>
        </p:nvSpPr>
        <p:spPr>
          <a:xfrm>
            <a:off x="9352548" y="5178325"/>
            <a:ext cx="898357" cy="513347"/>
          </a:xfrm>
          <a:prstGeom prst="rect">
            <a:avLst/>
          </a:prstGeom>
          <a:solidFill>
            <a:srgbClr val="FFFF00">
              <a:alpha val="3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5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4E81D-D6DD-DA6C-6118-353B4AA0F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FBDA-D13F-DF8E-513B-CBF37415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LLM/Agentic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24824-78B6-0FA2-40E0-759681CD4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optimization by prompting to </a:t>
            </a:r>
            <a:r>
              <a:rPr lang="en-US" dirty="0" err="1"/>
              <a:t>AlphaEvolve</a:t>
            </a:r>
            <a:r>
              <a:rPr lang="en-US" dirty="0"/>
              <a:t> and </a:t>
            </a:r>
            <a:r>
              <a:rPr lang="en-US" i="1" dirty="0" err="1"/>
              <a:t>automodel</a:t>
            </a:r>
            <a:r>
              <a:rPr lang="en-US" dirty="0"/>
              <a:t> (2023-2026)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235F6-DAB2-57D2-125F-87C0C861C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26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1193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CDA4A-9C9E-2C61-7141-6FDEBBA32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C2FAD-BE9E-D5FA-F094-19DEE13D9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LLM-based optimization: simple orchestration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A91AA9-5533-02F9-0921-28494830092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7327900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Encoding of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… 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…well, not really: just natural language!</a:t>
                </a:r>
                <a:br>
                  <a:rPr lang="en-US" sz="2000" dirty="0"/>
                </a:br>
                <a:endParaRPr lang="en-US" sz="2400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  <m:sub>
                        <m:r>
                          <a:rPr lang="nl-NL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nl-NL" sz="2400" dirty="0"/>
                  <a:t> </a:t>
                </a:r>
                <a:r>
                  <a:rPr lang="nl-NL" sz="2000" dirty="0"/>
                  <a:t>is a </a:t>
                </a:r>
                <a:r>
                  <a:rPr lang="nl-NL" sz="2000" dirty="0" err="1"/>
                  <a:t>fully-fledged</a:t>
                </a:r>
                <a:r>
                  <a:rPr lang="nl-NL" sz="2000" dirty="0"/>
                  <a:t>, pre-</a:t>
                </a:r>
                <a:r>
                  <a:rPr lang="nl-NL" sz="2000" dirty="0" err="1"/>
                  <a:t>trained</a:t>
                </a:r>
                <a:r>
                  <a:rPr lang="nl-NL" sz="2000" dirty="0"/>
                  <a:t> LLM (e.g. GPT 5, </a:t>
                </a:r>
                <a:r>
                  <a:rPr lang="nl-NL" sz="2000" strike="sngStrike" dirty="0"/>
                  <a:t>Claude Fable</a:t>
                </a:r>
                <a:r>
                  <a:rPr lang="nl-NL" sz="2000" dirty="0"/>
                  <a:t>, </a:t>
                </a:r>
                <a:r>
                  <a:rPr lang="nl-NL" sz="2000" dirty="0" err="1"/>
                  <a:t>Qwen</a:t>
                </a:r>
                <a:r>
                  <a:rPr lang="nl-NL" sz="2000" dirty="0"/>
                  <a:t> 3.5)</a:t>
                </a:r>
                <a:br>
                  <a:rPr lang="nl-NL" sz="2000" dirty="0"/>
                </a:br>
                <a:endParaRPr lang="en-US" sz="2000" dirty="0"/>
              </a:p>
              <a:p>
                <a:r>
                  <a:rPr lang="en-US" sz="2000" dirty="0"/>
                  <a:t>Optimization by prompting (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OPRO</a:t>
                </a:r>
                <a:r>
                  <a:rPr lang="en-US" sz="2000" dirty="0"/>
                  <a:t>) [24]:</a:t>
                </a:r>
              </a:p>
              <a:p>
                <a:pPr lvl="1"/>
                <a:r>
                  <a:rPr lang="en-US" sz="2000" dirty="0"/>
                  <a:t>Prompt LLM to produce a candidate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Extract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, evaluate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nl-NL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Update prompt with previous attempt(s) &amp; loss(es)</a:t>
                </a:r>
              </a:p>
              <a:p>
                <a:pPr lvl="1"/>
                <a:r>
                  <a:rPr lang="en-US" sz="2000" dirty="0"/>
                  <a:t>Repeat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Similar idea, for “LLM Crossover” in [25]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A91AA9-5533-02F9-0921-2849483009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7327900" cy="4351338"/>
              </a:xfrm>
              <a:blipFill>
                <a:blip r:embed="rId2"/>
                <a:stretch>
                  <a:fillRect l="-1384" t="-1163" b="-6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93235-5588-A926-F0AC-4D5654497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27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C0B829-5447-FB1E-2B1F-8A8FF76B3D5C}"/>
              </a:ext>
            </a:extLst>
          </p:cNvPr>
          <p:cNvSpPr txBox="1"/>
          <p:nvPr/>
        </p:nvSpPr>
        <p:spPr>
          <a:xfrm>
            <a:off x="11560629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0B20C3-26EE-ACF8-5463-833D2E5E53D8}"/>
              </a:ext>
            </a:extLst>
          </p:cNvPr>
          <p:cNvGrpSpPr/>
          <p:nvPr/>
        </p:nvGrpSpPr>
        <p:grpSpPr>
          <a:xfrm>
            <a:off x="7651102" y="2744586"/>
            <a:ext cx="4540898" cy="2719667"/>
            <a:chOff x="7651102" y="2744586"/>
            <a:chExt cx="4540898" cy="2719667"/>
          </a:xfrm>
        </p:grpSpPr>
        <p:pic>
          <p:nvPicPr>
            <p:cNvPr id="7" name="Picture 6" descr="A diagram of a solution&#10;&#10;AI-generated content may be incorrect.">
              <a:extLst>
                <a:ext uri="{FF2B5EF4-FFF2-40B4-BE49-F238E27FC236}">
                  <a16:creationId xmlns:a16="http://schemas.microsoft.com/office/drawing/2014/main" id="{C37198F8-CD49-7DA7-D118-75AB0304F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1102" y="2744586"/>
              <a:ext cx="4540898" cy="259655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6CF62B-C94C-381E-946D-45DB243939DA}"/>
                </a:ext>
              </a:extLst>
            </p:cNvPr>
            <p:cNvSpPr txBox="1"/>
            <p:nvPr/>
          </p:nvSpPr>
          <p:spPr>
            <a:xfrm>
              <a:off x="10659539" y="5218032"/>
              <a:ext cx="1388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Pic from [24] – CC0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20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48437-FB5C-B7CF-F0C1-5C6044C65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61AF-6D38-19CB-B44E-BEB3EB86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LLM/Agentic applied to symbolic regression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C865F-3302-BA3A-2862-50AD36B3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28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A93F27-78D2-A556-DCD1-2F0A4212FDCD}"/>
              </a:ext>
            </a:extLst>
          </p:cNvPr>
          <p:cNvSpPr txBox="1"/>
          <p:nvPr/>
        </p:nvSpPr>
        <p:spPr>
          <a:xfrm>
            <a:off x="11560629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CF045B-81AD-07D7-868E-C6940EA45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83" y="1347158"/>
            <a:ext cx="10251233" cy="508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69240F9-950B-EAE0-1876-5BCD700BBF52}"/>
              </a:ext>
            </a:extLst>
          </p:cNvPr>
          <p:cNvSpPr txBox="1"/>
          <p:nvPr/>
        </p:nvSpPr>
        <p:spPr>
          <a:xfrm>
            <a:off x="7189388" y="6475254"/>
            <a:ext cx="18133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Pic from repo of [27] - MIT</a:t>
            </a:r>
          </a:p>
        </p:txBody>
      </p:sp>
    </p:spTree>
    <p:extLst>
      <p:ext uri="{BB962C8B-B14F-4D97-AF65-F5344CB8AC3E}">
        <p14:creationId xmlns:p14="http://schemas.microsoft.com/office/powerpoint/2010/main" val="286533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7B7A0-1D22-AC50-2999-1A1B53359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5F241-677D-631E-1642-460DAB5F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LLM-based optimization: complex orchestration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4FA990-E203-0B36-EBA6-8DEF4943B67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7327900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 err="1"/>
                  <a:t>AlphaEvolve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ShinkaEvolve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OpenEvolve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CodeEvolve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AdaEvolve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EvoX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SkyDiscover</a:t>
                </a:r>
                <a:r>
                  <a:rPr lang="en-US" sz="2000" dirty="0"/>
                  <a:t>, …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OPRO on steroids: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000" dirty="0"/>
                  <a:t> is a prompted LLM,</a:t>
                </a:r>
                <a:br>
                  <a:rPr lang="en-US" sz="2000" dirty="0"/>
                </a:br>
                <a:r>
                  <a:rPr lang="en-US" sz="2000" dirty="0"/>
                  <a:t>but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harness</a:t>
                </a:r>
                <a:r>
                  <a:rPr lang="en-US" sz="2000" dirty="0"/>
                  <a:t> is far more complex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nl-NL" sz="2000" dirty="0">
                    <a:ea typeface="Cambria Math" panose="02040503050406030204" pitchFamily="18" charset="0"/>
                  </a:rPr>
                  <a:t>Multiple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000" dirty="0"/>
                  <a:t>s at play: </a:t>
                </a:r>
              </a:p>
              <a:p>
                <a:pPr lvl="1"/>
                <a:r>
                  <a:rPr lang="en-US" sz="2000" dirty="0"/>
                  <a:t>different LLMs, different settings,</a:t>
                </a:r>
                <a:br>
                  <a:rPr lang="en-US" sz="2000" dirty="0"/>
                </a:br>
                <a:r>
                  <a:rPr lang="en-US" sz="2000" dirty="0"/>
                  <a:t>	evolving prompts, … </a:t>
                </a:r>
                <a:br>
                  <a:rPr lang="en-US" sz="2000" dirty="0"/>
                </a:br>
                <a:endParaRPr lang="en-US" sz="20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4FA990-E203-0B36-EBA6-8DEF4943B6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7327900" cy="4351338"/>
              </a:xfrm>
              <a:blipFill>
                <a:blip r:embed="rId2"/>
                <a:stretch>
                  <a:fillRect l="-865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DCDE0-0542-3210-146B-F27762B37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29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749E2-EB47-AF3E-95FD-612EF008B33F}"/>
              </a:ext>
            </a:extLst>
          </p:cNvPr>
          <p:cNvSpPr txBox="1"/>
          <p:nvPr/>
        </p:nvSpPr>
        <p:spPr>
          <a:xfrm>
            <a:off x="11560629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5592E7-DA69-24DA-BD91-FB83CA7D71EB}"/>
              </a:ext>
            </a:extLst>
          </p:cNvPr>
          <p:cNvGrpSpPr/>
          <p:nvPr/>
        </p:nvGrpSpPr>
        <p:grpSpPr>
          <a:xfrm>
            <a:off x="6703816" y="1514670"/>
            <a:ext cx="5345113" cy="5092504"/>
            <a:chOff x="6703816" y="1514670"/>
            <a:chExt cx="5345113" cy="509250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9F5A121-5D72-A9DC-DABA-8DFB50BA07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479"/>
            <a:stretch>
              <a:fillRect/>
            </a:stretch>
          </p:blipFill>
          <p:spPr bwMode="auto">
            <a:xfrm>
              <a:off x="6703816" y="2593910"/>
              <a:ext cx="5345113" cy="3762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603EAD62-D151-050F-C149-6FF1A50AD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5176" y="1514670"/>
              <a:ext cx="1079240" cy="1079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DFB80D-4DF3-A261-E015-3A4A7C4E4C6B}"/>
                </a:ext>
              </a:extLst>
            </p:cNvPr>
            <p:cNvSpPr txBox="1"/>
            <p:nvPr/>
          </p:nvSpPr>
          <p:spPr>
            <a:xfrm>
              <a:off x="8542176" y="6360953"/>
              <a:ext cx="23551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Pics from repo of [26] – Apache 2.0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38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F99F8-0FD7-80F6-CBE2-EDEB9A8EB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93653-8186-7783-0C3B-D5150A388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Agent-based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D11C0A-1966-F255-937F-B13C7129530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8350771" cy="4671428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from LLM call to Agent call (LLM + harness, e.g. Claude Code)</a:t>
                </a:r>
              </a:p>
              <a:p>
                <a:pPr lvl="1"/>
                <a:r>
                  <a:rPr lang="en-US" sz="2000" dirty="0"/>
                  <a:t>Agent might:</a:t>
                </a:r>
              </a:p>
              <a:p>
                <a:pPr lvl="2"/>
                <a:r>
                  <a:rPr lang="en-US" sz="2000" dirty="0"/>
                  <a:t>Perform research (online or local material)</a:t>
                </a:r>
              </a:p>
              <a:p>
                <a:pPr lvl="2"/>
                <a:r>
                  <a:rPr lang="en-US" sz="2000" dirty="0"/>
                  <a:t>Reason at length</a:t>
                </a:r>
              </a:p>
              <a:p>
                <a:pPr lvl="2"/>
                <a:r>
                  <a:rPr lang="en-US" sz="2000" dirty="0"/>
                  <a:t>Interact for clarification</a:t>
                </a:r>
              </a:p>
              <a:p>
                <a:pPr lvl="2"/>
                <a:r>
                  <a:rPr lang="en-US" sz="2000" dirty="0"/>
                  <a:t>… before proposing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 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Like OPRO, requires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sz="2000" dirty="0"/>
                  <a:t>. </a:t>
                </a:r>
                <a:br>
                  <a:rPr lang="en-US" sz="2000" dirty="0"/>
                </a:br>
                <a:r>
                  <a:rPr lang="en-US" sz="2000" dirty="0"/>
                  <a:t>But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rest of orchestration </a:t>
                </a:r>
                <a:r>
                  <a:rPr lang="en-US" sz="2000" dirty="0"/>
                  <a:t>is handled!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>
                    <a:solidFill>
                      <a:schemeClr val="accent1"/>
                    </a:solidFill>
                  </a:rPr>
                  <a:t>Very easy to use + interactive, </a:t>
                </a:r>
                <a:br>
                  <a:rPr lang="en-US" sz="2000" dirty="0">
                    <a:solidFill>
                      <a:schemeClr val="accent1"/>
                    </a:solidFill>
                  </a:rPr>
                </a:br>
                <a:r>
                  <a:rPr lang="en-US" sz="2000" dirty="0">
                    <a:solidFill>
                      <a:schemeClr val="accent1"/>
                    </a:solidFill>
                  </a:rPr>
                  <a:t>	…but not as scalable</a:t>
                </a:r>
                <a:br>
                  <a:rPr lang="en-US" sz="2000" dirty="0">
                    <a:solidFill>
                      <a:schemeClr val="accent1"/>
                    </a:solidFill>
                  </a:rPr>
                </a:br>
                <a:r>
                  <a:rPr lang="en-US" sz="2000" dirty="0">
                    <a:solidFill>
                      <a:schemeClr val="accent1"/>
                    </a:solidFill>
                  </a:rPr>
                  <a:t>	</a:t>
                </a:r>
              </a:p>
              <a:p>
                <a:r>
                  <a:rPr lang="en-US" sz="2000" i="1" dirty="0">
                    <a:solidFill>
                      <a:schemeClr val="accent2"/>
                    </a:solidFill>
                  </a:rPr>
                  <a:t>Vibe modeling / vibe symbolic regression</a:t>
                </a:r>
                <a:br>
                  <a:rPr lang="en-US" sz="2000" dirty="0">
                    <a:solidFill>
                      <a:schemeClr val="accent1"/>
                    </a:solidFill>
                  </a:rPr>
                </a:br>
                <a:br>
                  <a:rPr lang="en-US" sz="2000" dirty="0">
                    <a:solidFill>
                      <a:schemeClr val="accent1"/>
                    </a:solidFill>
                  </a:rPr>
                </a:br>
                <a:br>
                  <a:rPr lang="en-US" sz="2000" dirty="0"/>
                </a:br>
                <a:endParaRPr lang="en-US" sz="20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D11C0A-1966-F255-937F-B13C712953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8350771" cy="4671428"/>
              </a:xfrm>
              <a:blipFill>
                <a:blip r:embed="rId2"/>
                <a:stretch>
                  <a:fillRect l="-607" t="-1084" r="-152" b="-26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1C30E-941B-37BA-0D50-1D57D720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30</a:t>
            </a:fld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F57BC-84D5-A809-2F1A-7989C78F1294}"/>
              </a:ext>
            </a:extLst>
          </p:cNvPr>
          <p:cNvSpPr txBox="1"/>
          <p:nvPr/>
        </p:nvSpPr>
        <p:spPr>
          <a:xfrm>
            <a:off x="11560629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82E2D80-5325-E04A-5A8F-431A79E591F9}"/>
              </a:ext>
            </a:extLst>
          </p:cNvPr>
          <p:cNvGrpSpPr/>
          <p:nvPr/>
        </p:nvGrpSpPr>
        <p:grpSpPr>
          <a:xfrm>
            <a:off x="7125014" y="966867"/>
            <a:ext cx="4599624" cy="5647273"/>
            <a:chOff x="7125014" y="966867"/>
            <a:chExt cx="4599624" cy="564727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1366185-138D-7DE9-8227-48D6BA21C232}"/>
                </a:ext>
              </a:extLst>
            </p:cNvPr>
            <p:cNvGrpSpPr/>
            <p:nvPr/>
          </p:nvGrpSpPr>
          <p:grpSpPr>
            <a:xfrm>
              <a:off x="7125014" y="966867"/>
              <a:ext cx="4599624" cy="5210096"/>
              <a:chOff x="7125014" y="966867"/>
              <a:chExt cx="4599624" cy="5210096"/>
            </a:xfrm>
          </p:grpSpPr>
          <p:pic>
            <p:nvPicPr>
              <p:cNvPr id="8" name="Picture 7" descr="A cartoon of a child and a robot&#10;&#10;AI-generated content may be incorrect.">
                <a:extLst>
                  <a:ext uri="{FF2B5EF4-FFF2-40B4-BE49-F238E27FC236}">
                    <a16:creationId xmlns:a16="http://schemas.microsoft.com/office/drawing/2014/main" id="{F29C357B-56B2-7753-7277-1C6222E23A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25014" y="3117954"/>
                <a:ext cx="4599624" cy="3059009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AEB60AC-90F9-3865-1528-269619177285}"/>
                  </a:ext>
                </a:extLst>
              </p:cNvPr>
              <p:cNvSpPr txBox="1"/>
              <p:nvPr/>
            </p:nvSpPr>
            <p:spPr>
              <a:xfrm>
                <a:off x="8527464" y="3118324"/>
                <a:ext cx="1693888" cy="800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 err="1">
                    <a:solidFill>
                      <a:schemeClr val="bg2">
                        <a:lumMod val="25000"/>
                      </a:schemeClr>
                    </a:solidFill>
                    <a:latin typeface="Mona Sans VF"/>
                  </a:rPr>
                  <a:t>a</a:t>
                </a:r>
                <a:r>
                  <a:rPr lang="en-US" b="1" i="0" dirty="0" err="1">
                    <a:solidFill>
                      <a:schemeClr val="bg2">
                        <a:lumMod val="25000"/>
                      </a:schemeClr>
                    </a:solidFill>
                    <a:effectLst/>
                    <a:latin typeface="Mona Sans VF"/>
                  </a:rPr>
                  <a:t>utomodel</a:t>
                </a:r>
                <a:br>
                  <a:rPr lang="en-US" sz="1400" i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Mona Sans VF"/>
                  </a:rPr>
                </a:br>
                <a:r>
                  <a:rPr lang="en-US" sz="1400" i="0" dirty="0">
                    <a:solidFill>
                      <a:schemeClr val="bg2">
                        <a:lumMod val="25000"/>
                      </a:schemeClr>
                    </a:solidFill>
                    <a:effectLst/>
                    <a:latin typeface="Mona Sans VF"/>
                  </a:rPr>
                  <a:t>an agent skill for model search</a:t>
                </a:r>
                <a:endParaRPr lang="en-US" sz="1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pic>
            <p:nvPicPr>
              <p:cNvPr id="2050" name="Picture 2" descr="Generated image: Minimalist black-and-white QR code">
                <a:extLst>
                  <a:ext uri="{FF2B5EF4-FFF2-40B4-BE49-F238E27FC236}">
                    <a16:creationId xmlns:a16="http://schemas.microsoft.com/office/drawing/2014/main" id="{ED0247B5-7C7A-4754-4E2A-3D98266540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59846" y="966867"/>
                <a:ext cx="2151087" cy="2151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6D4524-67F3-EFAD-607F-DA458279A1FC}"/>
                </a:ext>
              </a:extLst>
            </p:cNvPr>
            <p:cNvSpPr txBox="1"/>
            <p:nvPr/>
          </p:nvSpPr>
          <p:spPr>
            <a:xfrm>
              <a:off x="7499025" y="6244808"/>
              <a:ext cx="412164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Inter" panose="02000503000000020004" pitchFamily="2" charset="0"/>
                  <a:ea typeface="Inter" panose="02000503000000020004" pitchFamily="2" charset="0"/>
                  <a:cs typeface="Times New Roman" panose="02020603050405020304" pitchFamily="18" charset="0"/>
                </a:rPr>
                <a:t>npx</a:t>
              </a:r>
              <a:r>
                <a:rPr lang="en-US" dirty="0">
                  <a:latin typeface="Inter" panose="02000503000000020004" pitchFamily="2" charset="0"/>
                  <a:ea typeface="Inter" panose="02000503000000020004" pitchFamily="2" charset="0"/>
                  <a:cs typeface="Times New Roman" panose="02020603050405020304" pitchFamily="18" charset="0"/>
                </a:rPr>
                <a:t> skills add </a:t>
              </a:r>
              <a:r>
                <a:rPr lang="en-US" dirty="0" err="1">
                  <a:latin typeface="Inter" panose="02000503000000020004" pitchFamily="2" charset="0"/>
                  <a:ea typeface="Inter" panose="02000503000000020004" pitchFamily="2" charset="0"/>
                  <a:cs typeface="Times New Roman" panose="02020603050405020304" pitchFamily="18" charset="0"/>
                </a:rPr>
                <a:t>unlayer</a:t>
              </a:r>
              <a:r>
                <a:rPr lang="en-US" dirty="0">
                  <a:latin typeface="Inter" panose="02000503000000020004" pitchFamily="2" charset="0"/>
                  <a:ea typeface="Inter" panose="02000503000000020004" pitchFamily="2" charset="0"/>
                  <a:cs typeface="Times New Roman" panose="02020603050405020304" pitchFamily="18" charset="0"/>
                </a:rPr>
                <a:t>-ai/</a:t>
              </a:r>
              <a:r>
                <a:rPr lang="en-US" dirty="0" err="1">
                  <a:latin typeface="Inter" panose="02000503000000020004" pitchFamily="2" charset="0"/>
                  <a:ea typeface="Inter" panose="02000503000000020004" pitchFamily="2" charset="0"/>
                  <a:cs typeface="Times New Roman" panose="02020603050405020304" pitchFamily="18" charset="0"/>
                </a:rPr>
                <a:t>automodel</a:t>
              </a:r>
              <a:r>
                <a:rPr lang="en-US" dirty="0">
                  <a:latin typeface="Inter" panose="02000503000000020004" pitchFamily="2" charset="0"/>
                  <a:ea typeface="Inter" panose="02000503000000020004" pitchFamily="2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1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A8454-2993-114D-90C1-A30FBCBA4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683F-A719-C391-0F64-DAE71AFD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LLM/Agentic: </a:t>
            </a:r>
            <a:r>
              <a:rPr lang="en-US" dirty="0">
                <a:solidFill>
                  <a:schemeClr val="accent6"/>
                </a:solidFill>
              </a:rPr>
              <a:t>pros</a:t>
            </a:r>
            <a:r>
              <a:rPr lang="en-US" dirty="0"/>
              <a:t> &amp; </a:t>
            </a:r>
            <a:r>
              <a:rPr lang="en-US" dirty="0">
                <a:solidFill>
                  <a:schemeClr val="accent2"/>
                </a:solidFill>
              </a:rPr>
              <a:t>cons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02465-2871-F561-5839-6A336FACC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020987" cy="489585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400" dirty="0"/>
          </a:p>
          <a:p>
            <a:r>
              <a:rPr lang="nl-NL" sz="2400" dirty="0">
                <a:solidFill>
                  <a:schemeClr val="accent1"/>
                </a:solidFill>
              </a:rPr>
              <a:t>A new </a:t>
            </a:r>
            <a:r>
              <a:rPr lang="nl-NL" sz="2400" dirty="0" err="1">
                <a:solidFill>
                  <a:schemeClr val="accent1"/>
                </a:solidFill>
              </a:rPr>
              <a:t>beast</a:t>
            </a:r>
            <a:r>
              <a:rPr lang="nl-NL" sz="2400" dirty="0">
                <a:solidFill>
                  <a:schemeClr val="accent1"/>
                </a:solidFill>
              </a:rPr>
              <a:t> </a:t>
            </a:r>
            <a:r>
              <a:rPr lang="nl-NL" sz="2400" dirty="0" err="1">
                <a:solidFill>
                  <a:schemeClr val="accent1"/>
                </a:solidFill>
              </a:rPr>
              <a:t>entirely</a:t>
            </a:r>
            <a:br>
              <a:rPr lang="nl-NL" sz="2400" dirty="0"/>
            </a:br>
            <a:endParaRPr lang="nl-NL" sz="2400" dirty="0"/>
          </a:p>
          <a:p>
            <a:r>
              <a:rPr lang="nl-NL" sz="2400" dirty="0">
                <a:solidFill>
                  <a:schemeClr val="accent6"/>
                </a:solidFill>
              </a:rPr>
              <a:t>Human-like: super sample-</a:t>
            </a:r>
            <a:br>
              <a:rPr lang="nl-NL" sz="2400" dirty="0">
                <a:solidFill>
                  <a:schemeClr val="accent6"/>
                </a:solidFill>
              </a:rPr>
            </a:br>
            <a:r>
              <a:rPr lang="nl-NL" sz="2400" dirty="0" err="1">
                <a:solidFill>
                  <a:schemeClr val="accent6"/>
                </a:solidFill>
              </a:rPr>
              <a:t>efficient</a:t>
            </a:r>
            <a:br>
              <a:rPr lang="nl-NL" sz="2400" dirty="0">
                <a:solidFill>
                  <a:schemeClr val="accent6"/>
                </a:solidFill>
              </a:rPr>
            </a:br>
            <a:endParaRPr lang="nl-NL" sz="2400" dirty="0">
              <a:solidFill>
                <a:schemeClr val="accent6"/>
              </a:solidFill>
            </a:endParaRPr>
          </a:p>
          <a:p>
            <a:r>
              <a:rPr lang="nl-NL" sz="2400" dirty="0" err="1">
                <a:solidFill>
                  <a:schemeClr val="accent6"/>
                </a:solidFill>
              </a:rPr>
              <a:t>Really</a:t>
            </a:r>
            <a:r>
              <a:rPr lang="nl-NL" sz="2400" dirty="0">
                <a:solidFill>
                  <a:schemeClr val="accent6"/>
                </a:solidFill>
              </a:rPr>
              <a:t> easy </a:t>
            </a:r>
            <a:r>
              <a:rPr lang="nl-NL" sz="2400" dirty="0" err="1">
                <a:solidFill>
                  <a:schemeClr val="accent6"/>
                </a:solidFill>
              </a:rPr>
              <a:t>to</a:t>
            </a:r>
            <a:r>
              <a:rPr lang="nl-NL" sz="2400" dirty="0">
                <a:solidFill>
                  <a:schemeClr val="accent6"/>
                </a:solidFill>
              </a:rPr>
              <a:t> set up</a:t>
            </a:r>
            <a:br>
              <a:rPr lang="nl-NL" sz="2400" dirty="0">
                <a:solidFill>
                  <a:schemeClr val="accent2"/>
                </a:solidFill>
              </a:rPr>
            </a:br>
            <a:endParaRPr lang="nl-NL" sz="2400" dirty="0">
              <a:solidFill>
                <a:schemeClr val="accent2"/>
              </a:solidFill>
            </a:endParaRPr>
          </a:p>
          <a:p>
            <a:r>
              <a:rPr lang="nl-NL" sz="2400" dirty="0" err="1">
                <a:solidFill>
                  <a:schemeClr val="accent2"/>
                </a:solidFill>
              </a:rPr>
              <a:t>Slooow</a:t>
            </a:r>
            <a:r>
              <a:rPr lang="nl-NL" sz="2400" dirty="0">
                <a:solidFill>
                  <a:schemeClr val="accent2"/>
                </a:solidFill>
              </a:rPr>
              <a:t>: ~</a:t>
            </a:r>
            <a:r>
              <a:rPr lang="nl-NL" sz="2400" dirty="0" err="1">
                <a:solidFill>
                  <a:schemeClr val="accent2"/>
                </a:solidFill>
              </a:rPr>
              <a:t>seconds</a:t>
            </a:r>
            <a:br>
              <a:rPr lang="nl-NL" sz="2400" dirty="0">
                <a:solidFill>
                  <a:schemeClr val="accent2"/>
                </a:solidFill>
              </a:rPr>
            </a:br>
            <a:endParaRPr lang="nl-NL" sz="2400" dirty="0">
              <a:solidFill>
                <a:schemeClr val="accent2"/>
              </a:solidFill>
            </a:endParaRPr>
          </a:p>
          <a:p>
            <a:r>
              <a:rPr lang="nl-NL" sz="2400" dirty="0" err="1">
                <a:solidFill>
                  <a:schemeClr val="accent2"/>
                </a:solidFill>
              </a:rPr>
              <a:t>Careful</a:t>
            </a:r>
            <a:r>
              <a:rPr lang="nl-NL" sz="2400" dirty="0">
                <a:solidFill>
                  <a:schemeClr val="accent2"/>
                </a:solidFill>
              </a:rPr>
              <a:t> </a:t>
            </a:r>
            <a:r>
              <a:rPr lang="nl-NL" sz="2400" dirty="0" err="1">
                <a:solidFill>
                  <a:schemeClr val="accent2"/>
                </a:solidFill>
              </a:rPr>
              <a:t>with</a:t>
            </a:r>
            <a:r>
              <a:rPr lang="nl-NL" sz="2400" dirty="0">
                <a:solidFill>
                  <a:schemeClr val="accent2"/>
                </a:solidFill>
              </a:rPr>
              <a:t> </a:t>
            </a:r>
            <a:r>
              <a:rPr lang="nl-NL" sz="2400" dirty="0" err="1">
                <a:solidFill>
                  <a:schemeClr val="accent2"/>
                </a:solidFill>
              </a:rPr>
              <a:t>memorization</a:t>
            </a:r>
            <a:r>
              <a:rPr lang="nl-NL" sz="2400" dirty="0">
                <a:solidFill>
                  <a:schemeClr val="accent2"/>
                </a:solidFill>
              </a:rPr>
              <a:t>!</a:t>
            </a:r>
            <a:br>
              <a:rPr lang="nl-NL" sz="2400" dirty="0">
                <a:solidFill>
                  <a:schemeClr val="accent2"/>
                </a:solidFill>
              </a:rPr>
            </a:br>
            <a:endParaRPr lang="nl-NL" sz="2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br>
              <a:rPr lang="nl-NL" sz="2400" dirty="0">
                <a:solidFill>
                  <a:schemeClr val="accent1"/>
                </a:solidFill>
              </a:rPr>
            </a:br>
            <a:endParaRPr lang="nl-NL" sz="2400" dirty="0">
              <a:solidFill>
                <a:schemeClr val="accent1"/>
              </a:solidFill>
            </a:endParaRPr>
          </a:p>
          <a:p>
            <a:endParaRPr lang="nl-NL" sz="2400" dirty="0"/>
          </a:p>
          <a:p>
            <a:pPr marL="0" indent="0">
              <a:buNone/>
            </a:pPr>
            <a:br>
              <a:rPr lang="en-US" sz="3200" dirty="0"/>
            </a:br>
            <a:endParaRPr lang="en-US" sz="320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D96FE1-E969-410A-25CE-79CAB6B1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FE8E1A5-B79F-4140-A00C-62F074C5F690}" type="slidenum">
              <a:rPr lang="en-NL" smtClean="0"/>
              <a:t>31</a:t>
            </a:fld>
            <a:endParaRPr lang="en-NL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634154-E4AA-D2EF-3BC2-E810E2280587}"/>
              </a:ext>
            </a:extLst>
          </p:cNvPr>
          <p:cNvGrpSpPr/>
          <p:nvPr/>
        </p:nvGrpSpPr>
        <p:grpSpPr>
          <a:xfrm>
            <a:off x="5847816" y="1825625"/>
            <a:ext cx="6022740" cy="3788194"/>
            <a:chOff x="5847816" y="1825625"/>
            <a:chExt cx="6022740" cy="3788194"/>
          </a:xfrm>
        </p:grpSpPr>
        <p:pic>
          <p:nvPicPr>
            <p:cNvPr id="6" name="Picture 5" descr="A graph of a graph with numbers and symbols&#10;&#10;AI-generated content may be incorrect.">
              <a:extLst>
                <a:ext uri="{FF2B5EF4-FFF2-40B4-BE49-F238E27FC236}">
                  <a16:creationId xmlns:a16="http://schemas.microsoft.com/office/drawing/2014/main" id="{EEF5BAEE-FFDA-F8E2-E0A3-FEECA90BD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47816" y="1825625"/>
              <a:ext cx="6022740" cy="3665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6A22CD-DEF1-293F-D253-B55A5B5F2FF0}"/>
                </a:ext>
              </a:extLst>
            </p:cNvPr>
            <p:cNvSpPr txBox="1"/>
            <p:nvPr/>
          </p:nvSpPr>
          <p:spPr>
            <a:xfrm>
              <a:off x="9622236" y="5367598"/>
              <a:ext cx="17812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50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Pic from [27] - CC BY 4.0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53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1B6BA-6997-71B2-8720-B6C41401B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2E40-EF2C-FA5F-A7FF-97243599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Genetic and agentic symbolic regression of distributed rate-and-state friction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73D66-8778-B59B-0E4C-E5655A48D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Luigi Romano</a:t>
            </a:r>
            <a:r>
              <a:rPr lang="en-US" baseline="30000" dirty="0"/>
              <a:t>1</a:t>
            </a:r>
            <a:r>
              <a:rPr lang="en-US" dirty="0"/>
              <a:t>, Alessandro Lucantonio</a:t>
            </a:r>
            <a:r>
              <a:rPr lang="en-US" baseline="30000" dirty="0"/>
              <a:t>2</a:t>
            </a:r>
            <a:r>
              <a:rPr lang="en-US" dirty="0"/>
              <a:t>, Marco Virgolin</a:t>
            </a:r>
            <a:r>
              <a:rPr lang="en-US" baseline="30000" dirty="0"/>
              <a:t>3</a:t>
            </a:r>
          </a:p>
          <a:p>
            <a:r>
              <a:rPr lang="en-US" baseline="30000" dirty="0"/>
              <a:t>1</a:t>
            </a:r>
            <a:r>
              <a:rPr lang="en-US" dirty="0"/>
              <a:t>Linköping University (SE), </a:t>
            </a:r>
            <a:r>
              <a:rPr lang="en-US" baseline="30000" dirty="0"/>
              <a:t>2</a:t>
            </a:r>
            <a:r>
              <a:rPr lang="en-US" dirty="0"/>
              <a:t>Aarhus University (DK), </a:t>
            </a:r>
            <a:r>
              <a:rPr lang="en-US" baseline="30000" dirty="0"/>
              <a:t>3</a:t>
            </a:r>
            <a:r>
              <a:rPr lang="en-US" dirty="0"/>
              <a:t>Unlayer AI (NL)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72F7CA-88D2-D147-9076-BA3FD5A1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32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3037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83A2A-1081-5656-8E98-1DF64EF4C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33</a:t>
            </a:fld>
            <a:endParaRPr lang="en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AFF88E-01BB-F8AF-DC3A-E70FBB12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Friction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2174D3-FD9A-5BEB-663B-C528453D3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4" y="1644272"/>
            <a:ext cx="4357497" cy="31995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829C1B-8C97-03E5-1FAA-0B19BBDE167F}"/>
                  </a:ext>
                </a:extLst>
              </p:cNvPr>
              <p:cNvSpPr txBox="1"/>
              <p:nvPr/>
            </p:nvSpPr>
            <p:spPr>
              <a:xfrm>
                <a:off x="5334101" y="1099193"/>
                <a:ext cx="6634122" cy="5176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 err="1"/>
                  <a:t>Distributed</a:t>
                </a:r>
                <a:r>
                  <a:rPr lang="sv-SE" dirty="0"/>
                  <a:t> Dahl </a:t>
                </a:r>
                <a:r>
                  <a:rPr lang="sv-SE" dirty="0" err="1"/>
                  <a:t>friction</a:t>
                </a:r>
                <a:r>
                  <a:rPr lang="sv-SE" dirty="0"/>
                  <a:t> </a:t>
                </a:r>
                <a:r>
                  <a:rPr lang="sv-SE" dirty="0" err="1"/>
                  <a:t>model</a:t>
                </a:r>
                <a:r>
                  <a:rPr lang="sv-SE" dirty="0"/>
                  <a:t> </a:t>
                </a:r>
                <a:r>
                  <a:rPr lang="sv-SE" dirty="0" err="1"/>
                  <a:t>with</a:t>
                </a:r>
                <a:endParaRPr lang="sv-SE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sv-SE" dirty="0"/>
                  <a:t>: </a:t>
                </a:r>
                <a:r>
                  <a:rPr lang="sv-SE" dirty="0" err="1"/>
                  <a:t>Bristle</a:t>
                </a:r>
                <a:r>
                  <a:rPr lang="sv-SE" dirty="0"/>
                  <a:t> deformation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sv-SE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sv-SE" dirty="0" err="1"/>
                  <a:t>Friction</a:t>
                </a:r>
                <a:r>
                  <a:rPr lang="sv-SE" dirty="0"/>
                  <a:t> force on </a:t>
                </a:r>
                <a:r>
                  <a:rPr lang="sv-SE" dirty="0" err="1"/>
                  <a:t>bristle</a:t>
                </a:r>
                <a:endParaRPr lang="sv-SE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sv-SE" dirty="0"/>
                  <a:t>: Relative </a:t>
                </a:r>
                <a:r>
                  <a:rPr lang="sv-SE" dirty="0" err="1"/>
                  <a:t>velocity</a:t>
                </a:r>
                <a:endParaRPr lang="sv-SE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v-SE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sv-S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̇"/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sv-SE" dirty="0"/>
                  <a:t>: </a:t>
                </a:r>
                <a:r>
                  <a:rPr lang="sv-SE" dirty="0" err="1"/>
                  <a:t>Sliding</a:t>
                </a:r>
                <a:r>
                  <a:rPr lang="sv-SE" dirty="0"/>
                  <a:t> </a:t>
                </a:r>
                <a:r>
                  <a:rPr lang="sv-SE" dirty="0" err="1"/>
                  <a:t>velocity</a:t>
                </a:r>
                <a:endParaRPr lang="sv-SE" dirty="0"/>
              </a:p>
              <a:p>
                <a:br>
                  <a:rPr lang="sv-SE" dirty="0"/>
                </a:br>
                <a:endParaRPr lang="sv-S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In </a:t>
                </a:r>
                <a:r>
                  <a:rPr lang="sv-SE" dirty="0" err="1"/>
                  <a:t>steady-state</a:t>
                </a:r>
                <a:r>
                  <a:rPr lang="sv-SE" dirty="0"/>
                  <a:t>, the </a:t>
                </a:r>
                <a:r>
                  <a:rPr lang="sv-SE" dirty="0" err="1"/>
                  <a:t>bristle</a:t>
                </a:r>
                <a:r>
                  <a:rPr lang="sv-SE" dirty="0"/>
                  <a:t> </a:t>
                </a:r>
                <a:r>
                  <a:rPr lang="sv-SE" dirty="0" err="1"/>
                  <a:t>dynamics</a:t>
                </a:r>
                <a:r>
                  <a:rPr lang="sv-SE" dirty="0"/>
                  <a:t> </a:t>
                </a:r>
                <a:r>
                  <a:rPr lang="sv-SE" dirty="0" err="1"/>
                  <a:t>obeys</a:t>
                </a:r>
                <a:endParaRPr lang="sv-S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v-S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v-S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sv-S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sv-S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den>
                      </m:f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,    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br>
                  <a:rPr lang="nl-NL" b="0" dirty="0"/>
                </a:br>
                <a:r>
                  <a:rPr lang="nl-NL" b="0" dirty="0"/>
                  <a:t>       </a:t>
                </a:r>
                <a:r>
                  <a:rPr lang="sv-SE" dirty="0" err="1"/>
                  <a:t>where</a:t>
                </a:r>
                <a:r>
                  <a:rPr lang="sv-SE" dirty="0"/>
                  <a:t> </a:t>
                </a:r>
                <a14:m>
                  <m:oMath xmlns:m="http://schemas.openxmlformats.org/officeDocument/2006/math">
                    <m:r>
                      <a:rPr lang="sv-S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sv-S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nl-NL" b="0" i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sv-SE" dirty="0"/>
                  <a:t>friction </a:t>
                </a:r>
                <a:r>
                  <a:rPr lang="sv-SE" dirty="0" err="1"/>
                  <a:t>coefficient</a:t>
                </a:r>
                <a:r>
                  <a:rPr lang="sv-SE" dirty="0"/>
                  <a:t>,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sv-SE" dirty="0"/>
                  <a:t> contact </a:t>
                </a:r>
                <a:r>
                  <a:rPr lang="sv-SE" dirty="0" err="1"/>
                  <a:t>length</a:t>
                </a:r>
                <a:r>
                  <a:rPr lang="sv-SE" dirty="0"/>
                  <a:t>. </a:t>
                </a:r>
              </a:p>
              <a:p>
                <a:br>
                  <a:rPr lang="sv-SE" dirty="0"/>
                </a:br>
                <a:endParaRPr lang="sv-S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The total force </a:t>
                </a:r>
                <a:r>
                  <a:rPr lang="sv-SE" dirty="0" err="1"/>
                  <a:t>generated</a:t>
                </a:r>
                <a:r>
                  <a:rPr lang="sv-SE" dirty="0"/>
                  <a:t> at the interface: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sv-SE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v-S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  <m:r>
                            <a:rPr lang="sv-SE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v-SE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sv-SE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sv-SE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sv-SE" dirty="0"/>
              </a:p>
              <a:p>
                <a:r>
                  <a:rPr lang="sv-SE" dirty="0"/>
                  <a:t>       </a:t>
                </a:r>
                <a:r>
                  <a:rPr lang="sv-SE" dirty="0" err="1"/>
                  <a:t>where</a:t>
                </a:r>
                <a:r>
                  <a:rPr lang="sv-SE" dirty="0"/>
                  <a:t>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d>
                    <m:r>
                      <a:rPr lang="sv-SE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d>
                      <m:d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sv-S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sv-SE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sv-S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v-S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ℝ</m:t>
                            </m:r>
                          </m:e>
                          <m:sub>
                            <m:r>
                              <a:rPr lang="sv-S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≥0 </m:t>
                            </m:r>
                          </m:sub>
                        </m:sSub>
                      </m:e>
                    </m:d>
                    <m:r>
                      <a:rPr lang="nl-NL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sv-SE" dirty="0"/>
                  <a:t> vertical </a:t>
                </a:r>
                <a:r>
                  <a:rPr lang="sv-SE" dirty="0" err="1"/>
                  <a:t>pressure</a:t>
                </a:r>
                <a:r>
                  <a:rPr lang="sv-SE" dirty="0"/>
                  <a:t> distribution</a:t>
                </a:r>
              </a:p>
              <a:p>
                <a:endParaRPr lang="sv-SE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829C1B-8C97-03E5-1FAA-0B19BBDE1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101" y="1099193"/>
                <a:ext cx="6634122" cy="5176482"/>
              </a:xfrm>
              <a:prstGeom prst="rect">
                <a:avLst/>
              </a:prstGeom>
              <a:blipFill>
                <a:blip r:embed="rId3"/>
                <a:stretch>
                  <a:fillRect l="-574" t="-490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7AFC24-FE1B-7A04-FA40-5FDDA175A2A6}"/>
                  </a:ext>
                </a:extLst>
              </p:cNvPr>
              <p:cNvSpPr txBox="1"/>
              <p:nvPr/>
            </p:nvSpPr>
            <p:spPr>
              <a:xfrm>
                <a:off x="583881" y="4843866"/>
                <a:ext cx="443858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i="1" dirty="0"/>
                  <a:t>A </a:t>
                </a:r>
                <a:r>
                  <a:rPr lang="sv-SE" i="1" dirty="0" err="1"/>
                  <a:t>body</a:t>
                </a:r>
                <a:r>
                  <a:rPr lang="sv-SE" i="1" dirty="0"/>
                  <a:t> </a:t>
                </a:r>
                <a:r>
                  <a:rPr lang="sv-SE" i="1" dirty="0" err="1"/>
                  <a:t>slides</a:t>
                </a:r>
                <a:r>
                  <a:rPr lang="sv-SE" i="1" dirty="0"/>
                  <a:t> over a rigid </a:t>
                </a:r>
                <a:r>
                  <a:rPr lang="sv-SE" i="1" dirty="0" err="1"/>
                  <a:t>surface</a:t>
                </a:r>
                <a:r>
                  <a:rPr lang="sv-SE" i="1" dirty="0"/>
                  <a:t> </a:t>
                </a:r>
                <a:r>
                  <a:rPr lang="sv-SE" i="1" dirty="0" err="1"/>
                  <a:t>with</a:t>
                </a:r>
                <a:r>
                  <a:rPr lang="sv-SE" i="1" dirty="0"/>
                  <a:t> rigid </a:t>
                </a:r>
                <a:r>
                  <a:rPr lang="sv-SE" i="1" dirty="0" err="1"/>
                  <a:t>velocity</a:t>
                </a:r>
                <a:r>
                  <a:rPr lang="sv-SE" i="1" dirty="0"/>
                  <a:t>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sv-SE" i="1" dirty="0"/>
                  <a:t>. </a:t>
                </a:r>
                <a:r>
                  <a:rPr lang="sv-SE" i="1" dirty="0" err="1"/>
                  <a:t>Friction</a:t>
                </a:r>
                <a:r>
                  <a:rPr lang="sv-SE" i="1" dirty="0"/>
                  <a:t> is </a:t>
                </a:r>
                <a:r>
                  <a:rPr lang="sv-SE" i="1" dirty="0" err="1"/>
                  <a:t>generated</a:t>
                </a:r>
                <a:r>
                  <a:rPr lang="sv-SE" i="1" dirty="0"/>
                  <a:t> by the </a:t>
                </a:r>
                <a:r>
                  <a:rPr lang="sv-SE" i="1" dirty="0" err="1"/>
                  <a:t>deflection</a:t>
                </a:r>
                <a:r>
                  <a:rPr lang="sv-SE" i="1" dirty="0"/>
                  <a:t> </a:t>
                </a:r>
                <a:r>
                  <a:rPr lang="sv-SE" i="1" dirty="0" err="1"/>
                  <a:t>of</a:t>
                </a:r>
                <a:r>
                  <a:rPr lang="sv-SE" i="1" dirty="0"/>
                  <a:t> </a:t>
                </a:r>
                <a:r>
                  <a:rPr lang="sv-SE" i="1" dirty="0" err="1"/>
                  <a:t>bristle</a:t>
                </a:r>
                <a:r>
                  <a:rPr lang="sv-SE" i="1" dirty="0"/>
                  <a:t> elements, </a:t>
                </a:r>
                <a14:m>
                  <m:oMath xmlns:m="http://schemas.openxmlformats.org/officeDocument/2006/math">
                    <m:r>
                      <a:rPr lang="sv-SE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sv-SE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sv-SE" i="1" dirty="0"/>
                  <a:t> </a:t>
                </a:r>
                <a:r>
                  <a:rPr lang="sv-SE" i="1" dirty="0" err="1"/>
                  <a:t>attached</a:t>
                </a:r>
                <a:r>
                  <a:rPr lang="sv-SE" i="1" dirty="0"/>
                  <a:t> to the </a:t>
                </a:r>
                <a:r>
                  <a:rPr lang="sv-SE" i="1" dirty="0" err="1"/>
                  <a:t>upper</a:t>
                </a:r>
                <a:r>
                  <a:rPr lang="sv-SE" i="1" dirty="0"/>
                  <a:t> </a:t>
                </a:r>
                <a:r>
                  <a:rPr lang="sv-SE" i="1" dirty="0" err="1"/>
                  <a:t>body</a:t>
                </a:r>
                <a:r>
                  <a:rPr lang="sv-SE" i="1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7AFC24-FE1B-7A04-FA40-5FDDA175A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81" y="4843866"/>
                <a:ext cx="4438585" cy="1200329"/>
              </a:xfrm>
              <a:prstGeom prst="rect">
                <a:avLst/>
              </a:prstGeom>
              <a:blipFill>
                <a:blip r:embed="rId4"/>
                <a:stretch>
                  <a:fillRect t="-2083" r="-571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21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77AA115-9F8C-F2F0-8E5B-E17CF39A51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999926"/>
              </a:xfrm>
            </p:spPr>
            <p:txBody>
              <a:bodyPr/>
              <a:lstStyle/>
              <a:p>
                <a:r>
                  <a:rPr lang="en-US" dirty="0"/>
                  <a:t>Commonly, </a:t>
                </a:r>
                <a:r>
                  <a:rPr lang="en-US" dirty="0" err="1"/>
                  <a:t>Stribeck</a:t>
                </a:r>
                <a:r>
                  <a:rPr lang="en-US" dirty="0"/>
                  <a:t> function: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nl-NL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nl-NL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l-NL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acc>
                          </m:e>
                          <m:sub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)</m:t>
                    </m:r>
                    <m:func>
                      <m:func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nl-N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nl-NL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nl-NL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nl-NL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nl-NL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nl-NL" b="0" i="1" smtClean="0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nl-NL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l-NL" b="0" i="1" smtClean="0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  <m:sub>
                                            <m:r>
                                              <a:rPr lang="nl-NL" b="0" i="1" smtClean="0"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sSub>
                                  <m:sSubPr>
                                    <m:ctrlPr>
                                      <a:rPr lang="nl-NL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l-NL" b="0" i="1" smtClean="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nl-NL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nl-NL" i="1" dirty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are constants.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77AA115-9F8C-F2F0-8E5B-E17CF39A51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999926"/>
              </a:xfrm>
              <a:blipFill>
                <a:blip r:embed="rId2"/>
                <a:stretch>
                  <a:fillRect l="-724" t="-3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565F7-0346-66FF-EDE9-004A2DEC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34</a:t>
            </a:fld>
            <a:endParaRPr lang="en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5A450F36-84E7-C58E-9E28-B97E09F120A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1"/>
                    </a:solidFill>
                  </a:rPr>
                  <a:t>Goal: improve </a:t>
                </a:r>
                <a14:m>
                  <m:oMath xmlns:m="http://schemas.openxmlformats.org/officeDocument/2006/math">
                    <m:r>
                      <a:rPr lang="nl-NL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i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5A450F36-84E7-C58E-9E28-B97E09F120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327" b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1F299B9-CF51-1524-D7AD-B5C9CE280EED}"/>
              </a:ext>
            </a:extLst>
          </p:cNvPr>
          <p:cNvSpPr/>
          <p:nvPr/>
        </p:nvSpPr>
        <p:spPr>
          <a:xfrm>
            <a:off x="1691951" y="4226302"/>
            <a:ext cx="8808098" cy="16795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We compared </a:t>
            </a:r>
            <a:r>
              <a:rPr lang="en-US" sz="2000" b="1" dirty="0"/>
              <a:t>classic genetic programming</a:t>
            </a:r>
            <a:r>
              <a:rPr lang="en-US" sz="2000" dirty="0"/>
              <a:t>, </a:t>
            </a:r>
            <a:r>
              <a:rPr lang="en-US" sz="2000" b="1" dirty="0"/>
              <a:t>random search</a:t>
            </a:r>
            <a:r>
              <a:rPr lang="en-US" sz="2000" dirty="0"/>
              <a:t>, and an </a:t>
            </a:r>
            <a:r>
              <a:rPr lang="en-US" sz="2000" b="1" dirty="0"/>
              <a:t>LLM agent </a:t>
            </a:r>
            <a:r>
              <a:rPr lang="en-US" sz="2000" dirty="0"/>
              <a:t>in discovering a better function given the data.</a:t>
            </a:r>
          </a:p>
        </p:txBody>
      </p:sp>
    </p:spTree>
    <p:extLst>
      <p:ext uri="{BB962C8B-B14F-4D97-AF65-F5344CB8AC3E}">
        <p14:creationId xmlns:p14="http://schemas.microsoft.com/office/powerpoint/2010/main" val="417563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D018F-6A7B-778E-96A0-8364DA0F0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8B3AA-013D-7887-DF24-6F025EF3A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pPr/>
              <a:t>35</a:t>
            </a:fld>
            <a:endParaRPr lang="en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6C4FEB-A91F-0356-E028-ADB762DD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Demo</a:t>
            </a:r>
            <a:endParaRPr lang="en-US" i="1" dirty="0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38AB1A-F866-8231-F7E3-E4C0792BF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779" y="2470150"/>
            <a:ext cx="9468441" cy="214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2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07649-A29D-8E60-142F-D9DD8643B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F6B8E-F5FC-7A43-4697-5F4E89213D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LLM agent (</a:t>
            </a:r>
            <a:r>
              <a:rPr lang="en-US" dirty="0" err="1">
                <a:solidFill>
                  <a:schemeClr val="accent2"/>
                </a:solidFill>
              </a:rPr>
              <a:t>Github</a:t>
            </a:r>
            <a:r>
              <a:rPr lang="en-US" dirty="0">
                <a:solidFill>
                  <a:schemeClr val="accent2"/>
                </a:solidFill>
              </a:rPr>
              <a:t> Co-pilot)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Data + code to evaluate + instructions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No primitives needed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No inner parameter tuning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Iter for 20 attempts: ~ 7 minutes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6CB49A9-5F43-3264-033E-7DE8E1F6D57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br>
                  <a:rPr lang="en-US" dirty="0">
                    <a:solidFill>
                      <a:schemeClr val="accent1"/>
                    </a:solidFill>
                  </a:rPr>
                </a:br>
                <a:r>
                  <a:rPr lang="en-US" dirty="0">
                    <a:solidFill>
                      <a:schemeClr val="accent1"/>
                    </a:solidFill>
                  </a:rPr>
                  <a:t>Genetic programming</a:t>
                </a:r>
                <a:br>
                  <a:rPr lang="en-US" dirty="0">
                    <a:solidFill>
                      <a:schemeClr val="accent1"/>
                    </a:solidFill>
                  </a:rPr>
                </a:br>
                <a:endParaRPr lang="en-US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US" sz="2000" dirty="0"/>
                  <a:t>Data + code to run entirely (</a:t>
                </a:r>
                <a:r>
                  <a:rPr lang="en-US" sz="2000" dirty="0"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Flex lib</a:t>
                </a:r>
                <a:r>
                  <a:rPr lang="en-US" sz="2000" dirty="0"/>
                  <a:t>)</a:t>
                </a:r>
                <a:br>
                  <a:rPr lang="en-US" sz="2000" dirty="0"/>
                </a:br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nl-NL" sz="2000">
                        <a:latin typeface="Cambria Math" panose="02040503050406030204" pitchFamily="18" charset="0"/>
                      </a:rPr>
                      <m:t>𝒫</m:t>
                    </m:r>
                    <m:r>
                      <a:rPr lang="nl-NL" sz="20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+,−,</m:t>
                        </m:r>
                        <m:r>
                          <a:rPr lang="nl-NL" sz="2000" dirty="0"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en-US" sz="20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l-NL" sz="2000" dirty="0">
                            <a:latin typeface="Cambria Math" panose="02040503050406030204" pitchFamily="18" charset="0"/>
                          </a:rPr>
                          <m:t>÷</m:t>
                        </m:r>
                        <m:r>
                          <a:rPr lang="en-US" sz="2000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l-NL" sz="2000" dirty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nl-NL" sz="2000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2000" dirty="0" err="1"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lang="en-US" sz="2000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000" dirty="0" err="1">
                            <a:latin typeface="Cambria Math" panose="02040503050406030204" pitchFamily="18" charset="0"/>
                          </a:rPr>
                          <m:t>pow</m:t>
                        </m:r>
                        <m:r>
                          <a:rPr lang="nl-NL" sz="2000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l-NL" sz="2000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nl-NL" sz="2000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l-NL" sz="2000" dirty="0">
                            <a:latin typeface="Cambria Math" panose="02040503050406030204" pitchFamily="18" charset="0"/>
                          </a:rPr>
                          <m:t>ERC</m:t>
                        </m:r>
                      </m:e>
                    </m:d>
                  </m:oMath>
                </a14:m>
                <a:br>
                  <a:rPr lang="nl-NL" sz="2000" dirty="0"/>
                </a:br>
                <a:endParaRPr lang="nl-NL" sz="2000" dirty="0"/>
              </a:p>
              <a:p>
                <a:pPr lvl="1"/>
                <a:r>
                  <a:rPr lang="nl-NL" sz="2000" dirty="0"/>
                  <a:t>Inner </a:t>
                </a:r>
                <a:r>
                  <a:rPr lang="nl-NL" sz="2000" dirty="0" err="1"/>
                  <a:t>particle</a:t>
                </a:r>
                <a:r>
                  <a:rPr lang="nl-NL" sz="2000" dirty="0"/>
                  <a:t> </a:t>
                </a:r>
                <a:r>
                  <a:rPr lang="nl-NL" sz="2000" dirty="0" err="1"/>
                  <a:t>swarm</a:t>
                </a:r>
                <a:r>
                  <a:rPr lang="nl-NL" sz="2000" dirty="0"/>
                  <a:t> </a:t>
                </a:r>
                <a:r>
                  <a:rPr lang="nl-NL" sz="2000" dirty="0" err="1"/>
                  <a:t>for</a:t>
                </a:r>
                <a:r>
                  <a:rPr lang="nl-NL" sz="2000" dirty="0"/>
                  <a:t> parameters</a:t>
                </a:r>
              </a:p>
              <a:p>
                <a:pPr marL="457200" lvl="1" indent="0">
                  <a:buNone/>
                </a:pPr>
                <a:br>
                  <a:rPr lang="nl-NL" sz="2000" dirty="0"/>
                </a:br>
                <a:endParaRPr lang="nl-NL" sz="2000" dirty="0"/>
              </a:p>
              <a:p>
                <a:pPr lvl="1"/>
                <a:r>
                  <a:rPr lang="nl-NL" sz="2000" dirty="0" err="1">
                    <a:solidFill>
                      <a:schemeClr val="accent6"/>
                    </a:solidFill>
                  </a:rPr>
                  <a:t>Pop.size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=800, </a:t>
                </a:r>
                <a:r>
                  <a:rPr lang="nl-NL" sz="2000" dirty="0" err="1">
                    <a:solidFill>
                      <a:schemeClr val="accent6"/>
                    </a:solidFill>
                  </a:rPr>
                  <a:t>n.gen</a:t>
                </a:r>
                <a:r>
                  <a:rPr lang="nl-NL" sz="2000" dirty="0">
                    <a:solidFill>
                      <a:schemeClr val="accent6"/>
                    </a:solidFill>
                  </a:rPr>
                  <a:t>=50:  ~7 minutes</a:t>
                </a:r>
                <a:br>
                  <a:rPr lang="nl-NL" sz="2000" dirty="0"/>
                </a:br>
                <a:endParaRPr lang="nl-NL" sz="2000" dirty="0"/>
              </a:p>
              <a:p>
                <a:pPr lvl="1"/>
                <a:r>
                  <a:rPr lang="nl-NL" sz="2000" dirty="0">
                    <a:solidFill>
                      <a:schemeClr val="accent1"/>
                    </a:solidFill>
                  </a:rPr>
                  <a:t>Random search baseline </a:t>
                </a:r>
                <a:br>
                  <a:rPr lang="nl-NL" sz="2000" dirty="0"/>
                </a:br>
                <a:endParaRPr lang="en-US" sz="2000" dirty="0"/>
              </a:p>
              <a:p>
                <a:pPr algn="ctr"/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6CB49A9-5F43-3264-033E-7DE8E1F6D5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b="-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0B424-0E94-2D5F-F6B4-FA753362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36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4016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4960-AC09-E3D2-08AC-DD71A8F78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C80C4-F038-FDD8-A4AA-FCF72CD5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489F3-CBCC-7D4C-B9D3-897ACE172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37</a:t>
            </a:fld>
            <a:endParaRPr lang="en-NL"/>
          </a:p>
        </p:txBody>
      </p:sp>
      <p:pic>
        <p:nvPicPr>
          <p:cNvPr id="12" name="Content Placeholder 11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FEB2E0B8-F912-B21D-FBCB-B4A5C9314C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52359"/>
            <a:ext cx="10686721" cy="2553282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F98AC7E-F760-29A8-DF52-CDF920B80907}"/>
              </a:ext>
            </a:extLst>
          </p:cNvPr>
          <p:cNvSpPr txBox="1"/>
          <p:nvPr/>
        </p:nvSpPr>
        <p:spPr>
          <a:xfrm>
            <a:off x="1030705" y="4930831"/>
            <a:ext cx="917608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GP &amp; RS outperform LLM agent in ~7 minutes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BUT</a:t>
            </a:r>
            <a:r>
              <a:rPr lang="en-US" sz="2000" dirty="0"/>
              <a:t>: LLM agent does 20 attempts, GP &amp; RS do 40,000 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Here, loss evaluation is cheap!</a:t>
            </a:r>
          </a:p>
        </p:txBody>
      </p:sp>
    </p:spTree>
    <p:extLst>
      <p:ext uri="{BB962C8B-B14F-4D97-AF65-F5344CB8AC3E}">
        <p14:creationId xmlns:p14="http://schemas.microsoft.com/office/powerpoint/2010/main" val="249808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14825-F1E2-81B9-757B-EC7D6A79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2C584-C500-22DC-6D2C-73095850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0E0F5-2C7F-4D93-5433-628E4F5D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38</a:t>
            </a:fld>
            <a:endParaRPr lang="en-NL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0B1C88A-C4BE-7F68-EA76-83AD1164D7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79239" y="2065889"/>
            <a:ext cx="8630472" cy="3772662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E1702C-896E-3798-985B-8C5837C3DCDA}"/>
              </a:ext>
            </a:extLst>
          </p:cNvPr>
          <p:cNvSpPr txBox="1"/>
          <p:nvPr/>
        </p:nvSpPr>
        <p:spPr>
          <a:xfrm>
            <a:off x="838201" y="2628781"/>
            <a:ext cx="2441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Within 20 attempts </a:t>
            </a:r>
            <a:br>
              <a:rPr lang="en-US" sz="2000" dirty="0">
                <a:solidFill>
                  <a:schemeClr val="accent1"/>
                </a:solidFill>
              </a:rPr>
            </a:br>
            <a:br>
              <a:rPr lang="en-US" sz="2000" dirty="0"/>
            </a:br>
            <a:r>
              <a:rPr lang="en-US" sz="2000" dirty="0"/>
              <a:t>LLM agent &gt; RS</a:t>
            </a:r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5525-8C26-EBE2-A26C-A640901F7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D459B-A375-38EC-196D-FBDCA2DCD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97131-02E4-8D52-7020-1356A300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39</a:t>
            </a:fld>
            <a:endParaRPr lang="en-NL"/>
          </a:p>
        </p:txBody>
      </p:sp>
      <p:pic>
        <p:nvPicPr>
          <p:cNvPr id="7" name="Picture 6" descr="A math equations with numbers&#10;&#10;AI-generated content may be incorrect.">
            <a:extLst>
              <a:ext uri="{FF2B5EF4-FFF2-40B4-BE49-F238E27FC236}">
                <a16:creationId xmlns:a16="http://schemas.microsoft.com/office/drawing/2014/main" id="{EACFFC61-C666-9D85-3E22-80650DA47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983" y="1424874"/>
            <a:ext cx="6744033" cy="49697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D7F7D6-68F6-50F8-7624-DCEC7688C123}"/>
              </a:ext>
            </a:extLst>
          </p:cNvPr>
          <p:cNvSpPr txBox="1"/>
          <p:nvPr/>
        </p:nvSpPr>
        <p:spPr>
          <a:xfrm>
            <a:off x="645693" y="5260012"/>
            <a:ext cx="3076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All models are good</a:t>
            </a:r>
            <a:br>
              <a:rPr lang="en-US" sz="2000" dirty="0">
                <a:solidFill>
                  <a:schemeClr val="accent1"/>
                </a:solidFill>
              </a:rPr>
            </a:br>
            <a:br>
              <a:rPr lang="en-US" sz="2000" dirty="0">
                <a:solidFill>
                  <a:schemeClr val="accent1"/>
                </a:solidFill>
              </a:rPr>
            </a:br>
            <a:r>
              <a:rPr lang="en-US" sz="2000" dirty="0"/>
              <a:t>LLM more human-like</a:t>
            </a:r>
          </a:p>
        </p:txBody>
      </p:sp>
    </p:spTree>
    <p:extLst>
      <p:ext uri="{BB962C8B-B14F-4D97-AF65-F5344CB8AC3E}">
        <p14:creationId xmlns:p14="http://schemas.microsoft.com/office/powerpoint/2010/main" val="261903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3AE35-2891-9464-40AB-A2CB7D870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6B79-5898-20CF-B25F-D2845BED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EC981-20B2-50E4-031C-6E38E78DB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8E1A5-B79F-4140-A00C-62F074C5F690}" type="slidenum">
              <a:rPr lang="en-NL" smtClean="0"/>
              <a:t>40</a:t>
            </a:fld>
            <a:endParaRPr lang="en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EC575018-67C0-BBE3-4B86-60867EFBBA3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6589296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All symbolic regression methods could identify </a:t>
                </a:r>
                <a:r>
                  <a:rPr lang="en-US" dirty="0">
                    <a:solidFill>
                      <a:schemeClr val="accent1"/>
                    </a:solidFill>
                  </a:rPr>
                  <a:t>better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sv-SE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sv-S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v-SE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nl-NL" dirty="0"/>
                </a:br>
                <a:endParaRPr lang="nl-NL" dirty="0"/>
              </a:p>
              <a:p>
                <a:r>
                  <a:rPr lang="nl-NL" dirty="0"/>
                  <a:t>LLM agent </a:t>
                </a:r>
                <a:r>
                  <a:rPr lang="nl-NL" dirty="0">
                    <a:solidFill>
                      <a:schemeClr val="accent6"/>
                    </a:solidFill>
                  </a:rPr>
                  <a:t>easy </a:t>
                </a:r>
                <a:r>
                  <a:rPr lang="nl-NL" dirty="0" err="1">
                    <a:solidFill>
                      <a:schemeClr val="accent6"/>
                    </a:solidFill>
                  </a:rPr>
                  <a:t>to</a:t>
                </a:r>
                <a:r>
                  <a:rPr lang="nl-NL" dirty="0">
                    <a:solidFill>
                      <a:schemeClr val="accent6"/>
                    </a:solidFill>
                  </a:rPr>
                  <a:t> set up </a:t>
                </a:r>
                <a:r>
                  <a:rPr lang="nl-NL" dirty="0"/>
                  <a:t>&amp; </a:t>
                </a:r>
                <a:r>
                  <a:rPr lang="nl-NL" dirty="0">
                    <a:solidFill>
                      <a:schemeClr val="accent6"/>
                    </a:solidFill>
                  </a:rPr>
                  <a:t>more sample-</a:t>
                </a:r>
                <a:r>
                  <a:rPr lang="nl-NL" dirty="0" err="1">
                    <a:solidFill>
                      <a:schemeClr val="accent6"/>
                    </a:solidFill>
                  </a:rPr>
                  <a:t>efficient</a:t>
                </a:r>
                <a:r>
                  <a:rPr lang="nl-NL" dirty="0"/>
                  <a:t> </a:t>
                </a:r>
                <a:r>
                  <a:rPr lang="nl-NL" dirty="0" err="1"/>
                  <a:t>than</a:t>
                </a:r>
                <a:r>
                  <a:rPr lang="nl-NL" dirty="0"/>
                  <a:t> GP &amp; RS</a:t>
                </a:r>
                <a:br>
                  <a:rPr lang="nl-NL" dirty="0"/>
                </a:br>
                <a:endParaRPr lang="nl-NL" dirty="0"/>
              </a:p>
              <a:p>
                <a:r>
                  <a:rPr lang="en-US" dirty="0"/>
                  <a:t>Here, cheap evals -&gt; </a:t>
                </a:r>
                <a:r>
                  <a:rPr lang="en-US" dirty="0">
                    <a:solidFill>
                      <a:schemeClr val="accent2"/>
                    </a:solidFill>
                  </a:rPr>
                  <a:t>GP preferable</a:t>
                </a:r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>
                    <a:solidFill>
                      <a:schemeClr val="accent4"/>
                    </a:solidFill>
                  </a:rPr>
                  <a:t>No silver bullet: </a:t>
                </a:r>
                <a:r>
                  <a:rPr lang="en-US" u="sng" dirty="0">
                    <a:solidFill>
                      <a:schemeClr val="accent4"/>
                    </a:solidFill>
                  </a:rPr>
                  <a:t>account for trade-offs</a:t>
                </a:r>
                <a:br>
                  <a:rPr lang="en-US" u="sng" dirty="0">
                    <a:solidFill>
                      <a:schemeClr val="accent4"/>
                    </a:solidFill>
                  </a:rPr>
                </a:br>
                <a:r>
                  <a:rPr lang="en-US" dirty="0">
                    <a:solidFill>
                      <a:schemeClr val="accent4"/>
                    </a:solidFill>
                  </a:rPr>
                  <a:t>in your application</a:t>
                </a:r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EC575018-67C0-BBE3-4B86-60867EFBBA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6589296" cy="4351338"/>
              </a:xfrm>
              <a:blipFill>
                <a:blip r:embed="rId3"/>
                <a:stretch>
                  <a:fillRect l="-1346" t="-2907" r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graph of a normalized force&#10;&#10;AI-generated content may be incorrect.">
            <a:extLst>
              <a:ext uri="{FF2B5EF4-FFF2-40B4-BE49-F238E27FC236}">
                <a16:creationId xmlns:a16="http://schemas.microsoft.com/office/drawing/2014/main" id="{151CD077-18F1-C1EF-E100-D7C8B36F1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251" y="1572126"/>
            <a:ext cx="4673118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0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FBA19-5072-3C36-A3FC-7078500BE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F8471-A277-E8CB-4C60-8A5406CE8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Marco Virgolin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i="1" dirty="0"/>
              <a:t>Evolution of Mutation</a:t>
            </a:r>
            <a:br>
              <a:rPr lang="en-US" sz="2400" dirty="0"/>
            </a:br>
            <a:r>
              <a:rPr lang="en-US" sz="2400" dirty="0"/>
              <a:t>			&amp;</a:t>
            </a:r>
            <a:br>
              <a:rPr lang="en-US" sz="2400" dirty="0"/>
            </a:br>
            <a:r>
              <a:rPr lang="en-US" sz="2400" i="1" dirty="0"/>
              <a:t>Genetic and agentic symbolic regression of distributed rate-and-state friction models </a:t>
            </a:r>
            <a:br>
              <a:rPr lang="en-US" sz="2400" i="1" dirty="0"/>
            </a:br>
            <a:r>
              <a:rPr lang="en-US" sz="2400" i="1" dirty="0"/>
              <a:t>– </a:t>
            </a:r>
            <a:r>
              <a:rPr lang="en-US" i="1" dirty="0"/>
              <a:t>with Romano, </a:t>
            </a:r>
            <a:r>
              <a:rPr lang="en-US" i="1" dirty="0" err="1"/>
              <a:t>Lucantonio</a:t>
            </a:r>
            <a:br>
              <a:rPr lang="en-US" i="1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 err="1"/>
              <a:t>SymReg</a:t>
            </a:r>
            <a:r>
              <a:rPr lang="en-US" dirty="0"/>
              <a:t> WS 2026</a:t>
            </a:r>
          </a:p>
        </p:txBody>
      </p:sp>
    </p:spTree>
    <p:extLst>
      <p:ext uri="{BB962C8B-B14F-4D97-AF65-F5344CB8AC3E}">
        <p14:creationId xmlns:p14="http://schemas.microsoft.com/office/powerpoint/2010/main" val="147842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21140-F437-AD1B-FC01-23B6FCF3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4FBEC-9FEA-C73C-94ED-FE974BBBE6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4874"/>
            <a:ext cx="5257800" cy="54331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000" dirty="0"/>
              <a:t>[1] Virgolin. “A bird’s eye view on responsible AI”. Invited talk @ TU Chalmers, Gothenburg (SE), 2022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[2] Virgolin. “Design and application of gene-pool optimal mixing evolutionary algorithms for genetic programming”. PhD dissertation, 2020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[3] Virgolin. “</a:t>
            </a:r>
            <a:r>
              <a:rPr lang="en-US" sz="1000" dirty="0" err="1"/>
              <a:t>genepro</a:t>
            </a:r>
            <a:r>
              <a:rPr lang="en-US" sz="1000" dirty="0"/>
              <a:t>”. </a:t>
            </a:r>
            <a:r>
              <a:rPr lang="en-US" sz="1000" dirty="0" err="1"/>
              <a:t>Github</a:t>
            </a:r>
            <a:r>
              <a:rPr lang="en-US" sz="1000" dirty="0"/>
              <a:t> repository, 2024</a:t>
            </a:r>
          </a:p>
          <a:p>
            <a:pPr marL="0" indent="0">
              <a:buNone/>
            </a:pPr>
            <a:r>
              <a:rPr lang="en-US" sz="1000" dirty="0"/>
              <a:t>[4] </a:t>
            </a:r>
            <a:r>
              <a:rPr lang="en-US" sz="1000" dirty="0" err="1"/>
              <a:t>Kamienny</a:t>
            </a:r>
            <a:r>
              <a:rPr lang="en-US" sz="1000" dirty="0"/>
              <a:t> et al. “Deep generative symbolic regression with Monte-Carlo Tree Search”. ICLR, 2023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[5] Poli et al. “A field guide to genetic programming”. </a:t>
            </a:r>
            <a:r>
              <a:rPr lang="en-US" sz="1000" dirty="0" err="1"/>
              <a:t>Lulu.com</a:t>
            </a:r>
            <a:r>
              <a:rPr lang="en-US" sz="1000" dirty="0"/>
              <a:t>, 2008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[6] Kessler and Haynes. ”Depth-fair crossover in genetic programming”. SAC, 1999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[7] Langdon. “The evolution of size in genetic programming”. Genetic programming, 1998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[8] Kim et al. “Probabilistic model building in genetic programming: a critical review”. GPEM, 2014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[9] </a:t>
            </a:r>
            <a:r>
              <a:rPr lang="en-US" sz="1000" dirty="0" err="1"/>
              <a:t>Salustowicz</a:t>
            </a:r>
            <a:r>
              <a:rPr lang="en-US" sz="1000" dirty="0"/>
              <a:t> and </a:t>
            </a:r>
            <a:r>
              <a:rPr lang="en-US" sz="1000" dirty="0" err="1"/>
              <a:t>Schmidhuber</a:t>
            </a:r>
            <a:r>
              <a:rPr lang="en-US" sz="1000" dirty="0"/>
              <a:t>. “Probabilistic incremental program evolution”. Evolutionary computation, 1997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[10] Sastry and Goldberg. “Probabilistic model building and competent genetic programming”. GPTP, 2003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[11] Hemberg et al. “An investigation of local patterns for estimation of distribution genetic programming”. GECCO, 2012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[12] Hasegawa and Iba. “A Bayesian network approach to program generation”. IEEE </a:t>
            </a:r>
            <a:r>
              <a:rPr lang="en-US" sz="1000" dirty="0" err="1"/>
              <a:t>TEvC</a:t>
            </a:r>
            <a:r>
              <a:rPr lang="en-US" sz="1000" dirty="0"/>
              <a:t>, 2008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[13] </a:t>
            </a:r>
            <a:r>
              <a:rPr lang="en-US" sz="1000" dirty="0" err="1"/>
              <a:t>Dushatskiy</a:t>
            </a:r>
            <a:r>
              <a:rPr lang="en-US" sz="1000" dirty="0"/>
              <a:t> et al. “</a:t>
            </a:r>
            <a:r>
              <a:rPr lang="en-US" sz="1000" dirty="0" err="1"/>
              <a:t>Parameterless</a:t>
            </a:r>
            <a:r>
              <a:rPr lang="en-US" sz="1000" dirty="0"/>
              <a:t> gene-pool optimal mixing evolutionary algorithms”. Evolutionary computation, 2024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[14] Virgolin et al. “Improving model-based genetic programming for symbolic regression of small expressions”. Evolutionary computation, 2021</a:t>
            </a:r>
            <a:br>
              <a:rPr lang="en-US" sz="1000" dirty="0"/>
            </a:br>
            <a:endParaRPr 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4F106F-B35A-9B7A-6FA1-80B5E174FD38}"/>
              </a:ext>
            </a:extLst>
          </p:cNvPr>
          <p:cNvSpPr txBox="1"/>
          <p:nvPr/>
        </p:nvSpPr>
        <p:spPr>
          <a:xfrm>
            <a:off x="6096000" y="1424874"/>
            <a:ext cx="57023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[15] La Cava et al. “Contemporary symbolic regression methods and their relative performance.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NeurIPS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 D&amp;B track, 2021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[16]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Moraglio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 et al. “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Geomtric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 semantic genetic programming”. PPSN, 2012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[17] Pawlak et al. “Semantic backpropagation for designing search operators in genetic programming”. IEEE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TEvC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, 2014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[18] Pawlak. “Geometric semantic genetic programming is overkill”.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EuroGP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, 2016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[19]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Virgoiin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 et al. ”Linear scaling with and within semantic backpropagation-based genetic programming”. GECCO, 2019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[20] Petersen et al. “Deep symbolic regression: recovering mathematical expressions from data via risk-seeking policy gradients”. ICLR, 2021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[21] Wittenberg et al. “DAE-GP: denoising autoencoder LSTM networks as probabilistic models in estimation of distribution genetic programming”. GECCO, 2020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[22] Biggio et al. “Neural symbolic regression that scales”. ICML, 2021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[23]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Kamienny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 et al. “End-to-end symbolic regression with transformers”.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NeurIPS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, 2022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[24] Yang et al. “Large language models as optimizers” ICLR, 2024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[25] Meyerson et al. “Language model crossover: variation through few-shot prompting”. ACM TELO, 2024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[26] Lange et al. “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ShinkaEvolve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: towards open-ended and sample-efficient program evolution”.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ArXiv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, 2025. Repo: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github.com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/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SakanaAI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/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ShinkaEvolve</a:t>
            </a:r>
            <a:b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</a:br>
            <a:endParaRPr lang="en-US" sz="1000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[27]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Shojaee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 et al. “LLM-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SRBench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: a new benchmark for scientific equation discovery with large language models”. ICML, 2025. Repo: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github.com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</a:rPr>
              <a:t>/deep-symbolic-mathematics/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</a:rPr>
              <a:t>llm-srbench</a:t>
            </a:r>
            <a:endParaRPr lang="en-US" sz="1000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endParaRPr lang="en-US" sz="10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2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528BF6">
      <a:dk1>
        <a:srgbClr val="121323"/>
      </a:dk1>
      <a:lt1>
        <a:srgbClr val="FFFFFF"/>
      </a:lt1>
      <a:dk2>
        <a:srgbClr val="0E2841"/>
      </a:dk2>
      <a:lt2>
        <a:srgbClr val="E8E8E8"/>
      </a:lt2>
      <a:accent1>
        <a:srgbClr val="C60BF5"/>
      </a:accent1>
      <a:accent2>
        <a:srgbClr val="518BF6"/>
      </a:accent2>
      <a:accent3>
        <a:srgbClr val="24E5F7"/>
      </a:accent3>
      <a:accent4>
        <a:srgbClr val="0F9ED5"/>
      </a:accent4>
      <a:accent5>
        <a:srgbClr val="A02B93"/>
      </a:accent5>
      <a:accent6>
        <a:srgbClr val="4EA72E"/>
      </a:accent6>
      <a:hlink>
        <a:srgbClr val="518BF6"/>
      </a:hlink>
      <a:folHlink>
        <a:srgbClr val="C60BF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template" id="{290E4702-A2CB-E744-A3A2-96AA12F7FB5C}" vid="{96ECAA30-D715-A840-B450-B67965EE12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16580</TotalTime>
  <Words>2861</Words>
  <Application>Microsoft Office PowerPoint</Application>
  <PresentationFormat>Widescreen</PresentationFormat>
  <Paragraphs>318</Paragraphs>
  <Slides>42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Evolution of Mutation</vt:lpstr>
      <vt:lpstr>Agenda</vt:lpstr>
      <vt:lpstr>The stage – symbolic regression</vt:lpstr>
      <vt:lpstr>The stage – iterative, heuristic algorithms</vt:lpstr>
      <vt:lpstr>The player – “mutation”</vt:lpstr>
      <vt:lpstr>Quick note</vt:lpstr>
      <vt:lpstr>The match – the “evolution” of mutation over 30+ years</vt:lpstr>
      <vt:lpstr>Structural mutation</vt:lpstr>
      <vt:lpstr>Structural: Tree “twiddling”</vt:lpstr>
      <vt:lpstr>Structural: Tree “twiddling”</vt:lpstr>
      <vt:lpstr>Structural: Tree “twiddling”</vt:lpstr>
      <vt:lpstr>Structural: Tree “twiddling”</vt:lpstr>
      <vt:lpstr>Probabilistic model-based</vt:lpstr>
      <vt:lpstr>Probabilistic model-based</vt:lpstr>
      <vt:lpstr>Linkage-based</vt:lpstr>
      <vt:lpstr>Structural: pros &amp; cons</vt:lpstr>
      <vt:lpstr>Semantic mutation</vt:lpstr>
      <vt:lpstr>Semantic: main idea</vt:lpstr>
      <vt:lpstr>Semantic: geometric semantic mutation</vt:lpstr>
      <vt:lpstr>Semantic: semantic backpropagation</vt:lpstr>
      <vt:lpstr>Semantic: pros &amp; cons</vt:lpstr>
      <vt:lpstr>Neural</vt:lpstr>
      <vt:lpstr>Neural: reinforcement learning</vt:lpstr>
      <vt:lpstr>Neural: pre-trained transformers</vt:lpstr>
      <vt:lpstr>Neural: pros &amp; cons</vt:lpstr>
      <vt:lpstr>LLM/Agentic</vt:lpstr>
      <vt:lpstr>LLM-based optimization: simple orchestration</vt:lpstr>
      <vt:lpstr>LLM/Agentic applied to symbolic regression</vt:lpstr>
      <vt:lpstr>LLM-based optimization: complex orchestration</vt:lpstr>
      <vt:lpstr>Agent-based optimization</vt:lpstr>
      <vt:lpstr>LLM/Agentic: pros &amp; cons</vt:lpstr>
      <vt:lpstr>Genetic and agentic symbolic regression of distributed rate-and-state friction models</vt:lpstr>
      <vt:lpstr>Friction model</vt:lpstr>
      <vt:lpstr>Goal: improve μ</vt:lpstr>
      <vt:lpstr>Demo</vt:lpstr>
      <vt:lpstr>Experimental setup</vt:lpstr>
      <vt:lpstr>Results</vt:lpstr>
      <vt:lpstr>Results</vt:lpstr>
      <vt:lpstr>Results</vt:lpstr>
      <vt:lpstr>Conclusion</vt:lpstr>
      <vt:lpstr>Thank you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Virgolin</dc:creator>
  <cp:lastModifiedBy>Marco Virgolin</cp:lastModifiedBy>
  <cp:revision>3</cp:revision>
  <dcterms:created xsi:type="dcterms:W3CDTF">2026-06-12T09:10:31Z</dcterms:created>
  <dcterms:modified xsi:type="dcterms:W3CDTF">2026-09-30T10:11:12Z</dcterms:modified>
</cp:coreProperties>
</file>